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6858000" cx="12192000"/>
  <p:notesSz cx="6858000" cy="9144000"/>
  <p:embeddedFontLst>
    <p:embeddedFont>
      <p:font typeface="Archivo Light"/>
      <p:regular r:id="rId37"/>
      <p:bold r:id="rId38"/>
      <p:italic r:id="rId39"/>
      <p:boldItalic r:id="rId40"/>
    </p:embeddedFont>
    <p:embeddedFont>
      <p:font typeface="Inter Light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Inter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Archivo Thin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Archivo"/>
      <p:regular r:id="rId73"/>
      <p:bold r:id="rId74"/>
      <p:italic r:id="rId75"/>
      <p:boldItalic r:id="rId76"/>
    </p:embeddedFont>
    <p:embeddedFont>
      <p:font typeface="Inter Medium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1" roundtripDataSignature="AMtx7mhffVIM2OUAL9bh6x+NPzj+iSlMt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ouranbegum 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797855-086E-4082-8E3A-B4B7A5F8A0CC}">
  <a:tblStyle styleId="{9A797855-086E-4082-8E3A-B4B7A5F8A0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Light-boldItalic.fntdata"/><Relationship Id="rId42" Type="http://schemas.openxmlformats.org/officeDocument/2006/relationships/font" Target="fonts/InterLight-bold.fntdata"/><Relationship Id="rId41" Type="http://schemas.openxmlformats.org/officeDocument/2006/relationships/font" Target="fonts/InterLight-regular.fntdata"/><Relationship Id="rId44" Type="http://schemas.openxmlformats.org/officeDocument/2006/relationships/font" Target="fonts/InterLight-boldItalic.fntdata"/><Relationship Id="rId43" Type="http://schemas.openxmlformats.org/officeDocument/2006/relationships/font" Target="fonts/InterLight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80" Type="http://schemas.openxmlformats.org/officeDocument/2006/relationships/font" Target="fonts/InterMedium-boldItalic.fntdata"/><Relationship Id="rId8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rchivo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4.xml"/><Relationship Id="rId75" Type="http://schemas.openxmlformats.org/officeDocument/2006/relationships/font" Target="fonts/Archivo-italic.fntdata"/><Relationship Id="rId30" Type="http://schemas.openxmlformats.org/officeDocument/2006/relationships/slide" Target="slides/slide23.xml"/><Relationship Id="rId74" Type="http://schemas.openxmlformats.org/officeDocument/2006/relationships/font" Target="fonts/Archivo-bold.fntdata"/><Relationship Id="rId33" Type="http://schemas.openxmlformats.org/officeDocument/2006/relationships/slide" Target="slides/slide26.xml"/><Relationship Id="rId77" Type="http://schemas.openxmlformats.org/officeDocument/2006/relationships/font" Target="fonts/InterMedium-regular.fntdata"/><Relationship Id="rId32" Type="http://schemas.openxmlformats.org/officeDocument/2006/relationships/slide" Target="slides/slide25.xml"/><Relationship Id="rId76" Type="http://schemas.openxmlformats.org/officeDocument/2006/relationships/font" Target="fonts/Archivo-boldItalic.fntdata"/><Relationship Id="rId35" Type="http://schemas.openxmlformats.org/officeDocument/2006/relationships/slide" Target="slides/slide28.xml"/><Relationship Id="rId79" Type="http://schemas.openxmlformats.org/officeDocument/2006/relationships/font" Target="fonts/InterMedium-italic.fntdata"/><Relationship Id="rId34" Type="http://schemas.openxmlformats.org/officeDocument/2006/relationships/slide" Target="slides/slide27.xml"/><Relationship Id="rId78" Type="http://schemas.openxmlformats.org/officeDocument/2006/relationships/font" Target="fonts/InterMedium-bold.fntdata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font" Target="fonts/ArchivoLight-regular.fntdata"/><Relationship Id="rId36" Type="http://schemas.openxmlformats.org/officeDocument/2006/relationships/slide" Target="slides/slide29.xml"/><Relationship Id="rId39" Type="http://schemas.openxmlformats.org/officeDocument/2006/relationships/font" Target="fonts/ArchivoLight-italic.fntdata"/><Relationship Id="rId38" Type="http://schemas.openxmlformats.org/officeDocument/2006/relationships/font" Target="fonts/ArchivoLight-bold.fntdata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5.xml"/><Relationship Id="rId66" Type="http://schemas.openxmlformats.org/officeDocument/2006/relationships/font" Target="fonts/ArchivoThin-bold.fntdata"/><Relationship Id="rId21" Type="http://schemas.openxmlformats.org/officeDocument/2006/relationships/slide" Target="slides/slide14.xml"/><Relationship Id="rId65" Type="http://schemas.openxmlformats.org/officeDocument/2006/relationships/font" Target="fonts/ArchivoThin-regular.fntdata"/><Relationship Id="rId24" Type="http://schemas.openxmlformats.org/officeDocument/2006/relationships/slide" Target="slides/slide17.xml"/><Relationship Id="rId68" Type="http://schemas.openxmlformats.org/officeDocument/2006/relationships/font" Target="fonts/ArchivoThin-boldItalic.fntdata"/><Relationship Id="rId23" Type="http://schemas.openxmlformats.org/officeDocument/2006/relationships/slide" Target="slides/slide16.xml"/><Relationship Id="rId67" Type="http://schemas.openxmlformats.org/officeDocument/2006/relationships/font" Target="fonts/ArchivoThin-italic.fntdata"/><Relationship Id="rId60" Type="http://schemas.openxmlformats.org/officeDocument/2006/relationships/font" Target="fonts/Poppi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-italic.fntdata"/><Relationship Id="rId50" Type="http://schemas.openxmlformats.org/officeDocument/2006/relationships/font" Target="fonts/Inter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Inter-bold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-bold.fntdata"/><Relationship Id="rId13" Type="http://schemas.openxmlformats.org/officeDocument/2006/relationships/slide" Target="slides/slide6.xml"/><Relationship Id="rId57" Type="http://schemas.openxmlformats.org/officeDocument/2006/relationships/font" Target="fonts/Poppins-regular.fntdata"/><Relationship Id="rId12" Type="http://schemas.openxmlformats.org/officeDocument/2006/relationships/slide" Target="slides/slide5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-italic.fntdata"/><Relationship Id="rId14" Type="http://schemas.openxmlformats.org/officeDocument/2006/relationships/slide" Target="slides/slide7.xml"/><Relationship Id="rId58" Type="http://schemas.openxmlformats.org/officeDocument/2006/relationships/font" Target="fonts/Poppi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26T19:02:36.411">
    <p:pos x="6000" y="0"/>
    <p:text>Hi @silvan.peter@iopex.com - Please review if this slide.. Let me know if any changes required
_Assigned to silvan.peter@iopex.com_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d5aurQc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2-26T19:02:44.170">
    <p:pos x="6000" y="0"/>
    <p:text>Hi @silvan.peter@iopex.com - Can you please review and add the rate for both offshore and onshore resources ..
_Assigned to silvan.peter@iopex.com_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d5aurQ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3218d75d89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3218d75d89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3218d75d89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3218d75d89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3218d75d89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3218d75d89_3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218d75d89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3218d75d89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33218d75d89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218d75d89_0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218d75d89_0_5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3218d75d89_0_5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218d75d89_0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218d75d89_0_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g33218d75d89_0_6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3218d75d89_0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33218d75d89_0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g33218d75d89_0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218d75d89_0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3218d75d89_0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33218d75d89_0_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218d75d8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33218d75d8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g33218d75d8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3218d75d89_0_7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33218d75d89_0_7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33218d75d89_0_7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3218d75d89_0_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33218d75d89_0_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g33218d75d89_0_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218d75d89_0_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33218d75d89_0_8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g33218d75d89_0_8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20628bc1e77316a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220628bc1e77316a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220628bc1e77316a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20628bc1e77316a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220628bc1e77316a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5" name="Google Shape;915;g220628bc1e77316a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0628bc1e77316a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220628bc1e77316a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220628bc1e77316a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218d75d89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3218d75d89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33218d75d89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3218d75d89_7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3218d75d89_7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33218d75d89_7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3218d75d89_7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3218d75d89_7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33218d75d89_7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3218d75d89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33218d75d89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1" name="Google Shape;1041;g33218d75d89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3218d75d89_7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3218d75d89_7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33218d75d89_7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218d75d89_7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3218d75d89_7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33218d75d89_7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f541cf5f_1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39f541cf5f_1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339f541cf5f_1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f541cf5f_1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39f541cf5f_1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339f541cf5f_1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9f541cf5f_1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39f541cf5f_1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39f541cf5f_1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a2cc7766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3a2cc7766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33a2cc77660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218d75d89_1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3218d75d89_1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33218d75d89_1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a2cc77660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33a2cc77660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33a2cc77660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218d75d89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3218d75d89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33218d75d89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ck Front Cover">
  <p:cSld name="1_Black Front Cov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Graphic 3" id="17" name="Google Shape;17;p42"/>
          <p:cNvPicPr preferRelativeResize="0"/>
          <p:nvPr/>
        </p:nvPicPr>
        <p:blipFill rotWithShape="1">
          <a:blip r:embed="rId2">
            <a:alphaModFix/>
          </a:blip>
          <a:srcRect b="30229" l="79127" r="3344" t="0"/>
          <a:stretch/>
        </p:blipFill>
        <p:spPr>
          <a:xfrm>
            <a:off x="10055167" y="-2"/>
            <a:ext cx="2136833" cy="4784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18" name="Google Shape;18;p42"/>
          <p:cNvPicPr preferRelativeResize="0"/>
          <p:nvPr/>
        </p:nvPicPr>
        <p:blipFill rotWithShape="1">
          <a:blip r:embed="rId3">
            <a:alphaModFix/>
          </a:blip>
          <a:srcRect b="0" l="92" r="79128" t="0"/>
          <a:stretch/>
        </p:blipFill>
        <p:spPr>
          <a:xfrm>
            <a:off x="0" y="-1"/>
            <a:ext cx="253361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19" name="Google Shape;19;p42"/>
          <p:cNvPicPr preferRelativeResize="0"/>
          <p:nvPr/>
        </p:nvPicPr>
        <p:blipFill rotWithShape="1">
          <a:blip r:embed="rId4">
            <a:alphaModFix/>
          </a:blip>
          <a:srcRect b="0" l="0" r="79128" t="0"/>
          <a:stretch/>
        </p:blipFill>
        <p:spPr>
          <a:xfrm>
            <a:off x="-1038" y="-1"/>
            <a:ext cx="254472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6" id="20" name="Google Shape;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24947" y="6106002"/>
            <a:ext cx="1231909" cy="2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2"/>
          <p:cNvSpPr txBox="1"/>
          <p:nvPr>
            <p:ph idx="1" type="body"/>
          </p:nvPr>
        </p:nvSpPr>
        <p:spPr>
          <a:xfrm>
            <a:off x="1359403" y="449294"/>
            <a:ext cx="2233612" cy="214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type="ctrTitle"/>
          </p:nvPr>
        </p:nvSpPr>
        <p:spPr>
          <a:xfrm>
            <a:off x="3263900" y="3109090"/>
            <a:ext cx="6908800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chivo"/>
              <a:buNone/>
              <a:defRPr b="1" sz="60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2" type="subTitle"/>
          </p:nvPr>
        </p:nvSpPr>
        <p:spPr>
          <a:xfrm>
            <a:off x="3263900" y="3917129"/>
            <a:ext cx="69088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_long">
  <p:cSld name="2 Columns_long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7"/>
          <p:cNvSpPr txBox="1"/>
          <p:nvPr>
            <p:ph idx="1" type="body"/>
          </p:nvPr>
        </p:nvSpPr>
        <p:spPr>
          <a:xfrm>
            <a:off x="839788" y="1793283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47"/>
          <p:cNvSpPr txBox="1"/>
          <p:nvPr>
            <p:ph idx="2" type="body"/>
          </p:nvPr>
        </p:nvSpPr>
        <p:spPr>
          <a:xfrm>
            <a:off x="839788" y="2216888"/>
            <a:ext cx="5076000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3" type="body"/>
          </p:nvPr>
        </p:nvSpPr>
        <p:spPr>
          <a:xfrm>
            <a:off x="6276214" y="1793283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47"/>
          <p:cNvSpPr txBox="1"/>
          <p:nvPr>
            <p:ph idx="4" type="body"/>
          </p:nvPr>
        </p:nvSpPr>
        <p:spPr>
          <a:xfrm>
            <a:off x="6276214" y="2216888"/>
            <a:ext cx="5076000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_short">
  <p:cSld name="2 Columns_shor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type="title"/>
          </p:nvPr>
        </p:nvSpPr>
        <p:spPr>
          <a:xfrm>
            <a:off x="838200" y="2072465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idx="1" type="body"/>
          </p:nvPr>
        </p:nvSpPr>
        <p:spPr>
          <a:xfrm>
            <a:off x="839788" y="3338624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48"/>
          <p:cNvSpPr txBox="1"/>
          <p:nvPr>
            <p:ph idx="2" type="body"/>
          </p:nvPr>
        </p:nvSpPr>
        <p:spPr>
          <a:xfrm>
            <a:off x="839788" y="3762229"/>
            <a:ext cx="5076000" cy="241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3" type="body"/>
          </p:nvPr>
        </p:nvSpPr>
        <p:spPr>
          <a:xfrm>
            <a:off x="6276214" y="3338624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48"/>
          <p:cNvSpPr txBox="1"/>
          <p:nvPr>
            <p:ph idx="4" type="body"/>
          </p:nvPr>
        </p:nvSpPr>
        <p:spPr>
          <a:xfrm>
            <a:off x="6276214" y="3762229"/>
            <a:ext cx="5076000" cy="241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uneven">
  <p:cSld name="2 Columns uneve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9"/>
          <p:cNvSpPr txBox="1"/>
          <p:nvPr>
            <p:ph idx="1" type="body"/>
          </p:nvPr>
        </p:nvSpPr>
        <p:spPr>
          <a:xfrm>
            <a:off x="839789" y="2216888"/>
            <a:ext cx="1903412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i="1" sz="10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9"/>
          <p:cNvSpPr txBox="1"/>
          <p:nvPr>
            <p:ph idx="2" type="body"/>
          </p:nvPr>
        </p:nvSpPr>
        <p:spPr>
          <a:xfrm>
            <a:off x="2922609" y="1793283"/>
            <a:ext cx="842960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49"/>
          <p:cNvSpPr txBox="1"/>
          <p:nvPr>
            <p:ph idx="3" type="body"/>
          </p:nvPr>
        </p:nvSpPr>
        <p:spPr>
          <a:xfrm>
            <a:off x="2922609" y="2216888"/>
            <a:ext cx="8429604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_long">
  <p:cSld name="3 Columns_long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0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0"/>
          <p:cNvSpPr txBox="1"/>
          <p:nvPr>
            <p:ph idx="1" type="body"/>
          </p:nvPr>
        </p:nvSpPr>
        <p:spPr>
          <a:xfrm>
            <a:off x="839789" y="1793283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50"/>
          <p:cNvSpPr txBox="1"/>
          <p:nvPr>
            <p:ph idx="2" type="body"/>
          </p:nvPr>
        </p:nvSpPr>
        <p:spPr>
          <a:xfrm>
            <a:off x="839789" y="2216888"/>
            <a:ext cx="3246074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50"/>
          <p:cNvSpPr txBox="1"/>
          <p:nvPr>
            <p:ph idx="3" type="body"/>
          </p:nvPr>
        </p:nvSpPr>
        <p:spPr>
          <a:xfrm>
            <a:off x="8106139" y="1793283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50"/>
          <p:cNvSpPr txBox="1"/>
          <p:nvPr>
            <p:ph idx="4" type="body"/>
          </p:nvPr>
        </p:nvSpPr>
        <p:spPr>
          <a:xfrm>
            <a:off x="8106139" y="2216888"/>
            <a:ext cx="3246074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50"/>
          <p:cNvSpPr txBox="1"/>
          <p:nvPr>
            <p:ph idx="5" type="body"/>
          </p:nvPr>
        </p:nvSpPr>
        <p:spPr>
          <a:xfrm>
            <a:off x="4472964" y="1793283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0" name="Google Shape;100;p50"/>
          <p:cNvSpPr txBox="1"/>
          <p:nvPr>
            <p:ph idx="6" type="body"/>
          </p:nvPr>
        </p:nvSpPr>
        <p:spPr>
          <a:xfrm>
            <a:off x="4472964" y="2216888"/>
            <a:ext cx="3246074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short">
  <p:cSld name="3 Columns shor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1"/>
          <p:cNvSpPr txBox="1"/>
          <p:nvPr>
            <p:ph type="title"/>
          </p:nvPr>
        </p:nvSpPr>
        <p:spPr>
          <a:xfrm>
            <a:off x="838200" y="2072465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1"/>
          <p:cNvSpPr txBox="1"/>
          <p:nvPr>
            <p:ph idx="1" type="body"/>
          </p:nvPr>
        </p:nvSpPr>
        <p:spPr>
          <a:xfrm>
            <a:off x="839789" y="3274705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51"/>
          <p:cNvSpPr txBox="1"/>
          <p:nvPr>
            <p:ph idx="2" type="body"/>
          </p:nvPr>
        </p:nvSpPr>
        <p:spPr>
          <a:xfrm>
            <a:off x="839789" y="3698311"/>
            <a:ext cx="3246074" cy="249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51"/>
          <p:cNvSpPr txBox="1"/>
          <p:nvPr>
            <p:ph idx="3" type="body"/>
          </p:nvPr>
        </p:nvSpPr>
        <p:spPr>
          <a:xfrm>
            <a:off x="8106139" y="3274705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6" name="Google Shape;106;p51"/>
          <p:cNvSpPr txBox="1"/>
          <p:nvPr>
            <p:ph idx="4" type="body"/>
          </p:nvPr>
        </p:nvSpPr>
        <p:spPr>
          <a:xfrm>
            <a:off x="8106139" y="3698311"/>
            <a:ext cx="3246074" cy="249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5" type="body"/>
          </p:nvPr>
        </p:nvSpPr>
        <p:spPr>
          <a:xfrm>
            <a:off x="4472964" y="3274705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51"/>
          <p:cNvSpPr txBox="1"/>
          <p:nvPr>
            <p:ph idx="6" type="body"/>
          </p:nvPr>
        </p:nvSpPr>
        <p:spPr>
          <a:xfrm>
            <a:off x="4472964" y="3698311"/>
            <a:ext cx="3246074" cy="249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Numbered">
  <p:cSld name="2 Columns Numbere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 txBox="1"/>
          <p:nvPr>
            <p:ph idx="1" type="body"/>
          </p:nvPr>
        </p:nvSpPr>
        <p:spPr>
          <a:xfrm>
            <a:off x="839788" y="1793283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52"/>
          <p:cNvSpPr txBox="1"/>
          <p:nvPr>
            <p:ph idx="2" type="body"/>
          </p:nvPr>
        </p:nvSpPr>
        <p:spPr>
          <a:xfrm>
            <a:off x="839788" y="2216888"/>
            <a:ext cx="5076000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2"/>
          <p:cNvSpPr txBox="1"/>
          <p:nvPr>
            <p:ph idx="3" type="body"/>
          </p:nvPr>
        </p:nvSpPr>
        <p:spPr>
          <a:xfrm>
            <a:off x="6276214" y="1793283"/>
            <a:ext cx="5076000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52"/>
          <p:cNvSpPr txBox="1"/>
          <p:nvPr>
            <p:ph idx="4" type="body"/>
          </p:nvPr>
        </p:nvSpPr>
        <p:spPr>
          <a:xfrm>
            <a:off x="6276214" y="2216888"/>
            <a:ext cx="5076000" cy="397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52"/>
          <p:cNvSpPr txBox="1"/>
          <p:nvPr>
            <p:ph type="title"/>
          </p:nvPr>
        </p:nvSpPr>
        <p:spPr>
          <a:xfrm>
            <a:off x="334702" y="591043"/>
            <a:ext cx="11017512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Numbered long">
  <p:cSld name="3 Columns Numbered long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3"/>
          <p:cNvSpPr txBox="1"/>
          <p:nvPr>
            <p:ph idx="1" type="body"/>
          </p:nvPr>
        </p:nvSpPr>
        <p:spPr>
          <a:xfrm>
            <a:off x="839789" y="1791531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53"/>
          <p:cNvSpPr txBox="1"/>
          <p:nvPr>
            <p:ph idx="2" type="body"/>
          </p:nvPr>
        </p:nvSpPr>
        <p:spPr>
          <a:xfrm>
            <a:off x="839789" y="2215137"/>
            <a:ext cx="3246074" cy="397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53"/>
          <p:cNvSpPr txBox="1"/>
          <p:nvPr>
            <p:ph idx="3" type="body"/>
          </p:nvPr>
        </p:nvSpPr>
        <p:spPr>
          <a:xfrm>
            <a:off x="8106139" y="1791531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53"/>
          <p:cNvSpPr txBox="1"/>
          <p:nvPr>
            <p:ph idx="4" type="body"/>
          </p:nvPr>
        </p:nvSpPr>
        <p:spPr>
          <a:xfrm>
            <a:off x="8106139" y="2215137"/>
            <a:ext cx="3246074" cy="397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3"/>
          <p:cNvSpPr txBox="1"/>
          <p:nvPr>
            <p:ph idx="5" type="body"/>
          </p:nvPr>
        </p:nvSpPr>
        <p:spPr>
          <a:xfrm>
            <a:off x="4472964" y="1791531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53"/>
          <p:cNvSpPr txBox="1"/>
          <p:nvPr>
            <p:ph idx="6" type="body"/>
          </p:nvPr>
        </p:nvSpPr>
        <p:spPr>
          <a:xfrm>
            <a:off x="4472964" y="2215137"/>
            <a:ext cx="3246074" cy="397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type="title"/>
          </p:nvPr>
        </p:nvSpPr>
        <p:spPr>
          <a:xfrm>
            <a:off x="334701" y="591043"/>
            <a:ext cx="11017511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Numbered short">
  <p:cSld name="3 Columns Numbered shor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idx="1" type="body"/>
          </p:nvPr>
        </p:nvSpPr>
        <p:spPr>
          <a:xfrm>
            <a:off x="839789" y="4199747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54"/>
          <p:cNvSpPr txBox="1"/>
          <p:nvPr>
            <p:ph idx="2" type="body"/>
          </p:nvPr>
        </p:nvSpPr>
        <p:spPr>
          <a:xfrm>
            <a:off x="839789" y="4623354"/>
            <a:ext cx="3246074" cy="1569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54"/>
          <p:cNvSpPr txBox="1"/>
          <p:nvPr>
            <p:ph idx="3" type="body"/>
          </p:nvPr>
        </p:nvSpPr>
        <p:spPr>
          <a:xfrm>
            <a:off x="8106139" y="4199747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54"/>
          <p:cNvSpPr txBox="1"/>
          <p:nvPr>
            <p:ph idx="4" type="body"/>
          </p:nvPr>
        </p:nvSpPr>
        <p:spPr>
          <a:xfrm>
            <a:off x="8106139" y="4623354"/>
            <a:ext cx="3246074" cy="1569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54"/>
          <p:cNvSpPr txBox="1"/>
          <p:nvPr>
            <p:ph idx="5" type="body"/>
          </p:nvPr>
        </p:nvSpPr>
        <p:spPr>
          <a:xfrm>
            <a:off x="4472964" y="4199747"/>
            <a:ext cx="324607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54"/>
          <p:cNvSpPr txBox="1"/>
          <p:nvPr>
            <p:ph idx="6" type="body"/>
          </p:nvPr>
        </p:nvSpPr>
        <p:spPr>
          <a:xfrm>
            <a:off x="4472964" y="4623354"/>
            <a:ext cx="3246074" cy="1569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type="title"/>
          </p:nvPr>
        </p:nvSpPr>
        <p:spPr>
          <a:xfrm>
            <a:off x="334701" y="591043"/>
            <a:ext cx="11017511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Numbered vertical">
  <p:cSld name="3 Columns Numbered vertical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5"/>
          <p:cNvSpPr txBox="1"/>
          <p:nvPr>
            <p:ph idx="1" type="body"/>
          </p:nvPr>
        </p:nvSpPr>
        <p:spPr>
          <a:xfrm>
            <a:off x="7344138" y="596377"/>
            <a:ext cx="4008075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55"/>
          <p:cNvSpPr txBox="1"/>
          <p:nvPr>
            <p:ph idx="2" type="body"/>
          </p:nvPr>
        </p:nvSpPr>
        <p:spPr>
          <a:xfrm>
            <a:off x="7344138" y="1019984"/>
            <a:ext cx="4008075" cy="1127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3" type="body"/>
          </p:nvPr>
        </p:nvSpPr>
        <p:spPr>
          <a:xfrm>
            <a:off x="7344137" y="4455116"/>
            <a:ext cx="4008076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55"/>
          <p:cNvSpPr txBox="1"/>
          <p:nvPr>
            <p:ph idx="4" type="body"/>
          </p:nvPr>
        </p:nvSpPr>
        <p:spPr>
          <a:xfrm>
            <a:off x="7344137" y="4878723"/>
            <a:ext cx="4008076" cy="131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5"/>
          <p:cNvSpPr txBox="1"/>
          <p:nvPr>
            <p:ph idx="5" type="body"/>
          </p:nvPr>
        </p:nvSpPr>
        <p:spPr>
          <a:xfrm>
            <a:off x="7344137" y="2434884"/>
            <a:ext cx="4008075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55"/>
          <p:cNvSpPr txBox="1"/>
          <p:nvPr>
            <p:ph idx="6" type="body"/>
          </p:nvPr>
        </p:nvSpPr>
        <p:spPr>
          <a:xfrm>
            <a:off x="7344137" y="2858491"/>
            <a:ext cx="4008075" cy="131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55"/>
          <p:cNvSpPr txBox="1"/>
          <p:nvPr>
            <p:ph type="title"/>
          </p:nvPr>
        </p:nvSpPr>
        <p:spPr>
          <a:xfrm>
            <a:off x="334703" y="3004548"/>
            <a:ext cx="4833394" cy="1648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Numbered">
  <p:cSld name="4 Columns Numbered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6"/>
          <p:cNvSpPr txBox="1"/>
          <p:nvPr>
            <p:ph idx="1" type="body"/>
          </p:nvPr>
        </p:nvSpPr>
        <p:spPr>
          <a:xfrm>
            <a:off x="2303051" y="2039309"/>
            <a:ext cx="365212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56"/>
          <p:cNvSpPr txBox="1"/>
          <p:nvPr>
            <p:ph idx="2" type="body"/>
          </p:nvPr>
        </p:nvSpPr>
        <p:spPr>
          <a:xfrm>
            <a:off x="2303051" y="2422407"/>
            <a:ext cx="3652124" cy="13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56"/>
          <p:cNvSpPr txBox="1"/>
          <p:nvPr>
            <p:ph idx="3" type="body"/>
          </p:nvPr>
        </p:nvSpPr>
        <p:spPr>
          <a:xfrm>
            <a:off x="7700088" y="2039309"/>
            <a:ext cx="365212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56"/>
          <p:cNvSpPr txBox="1"/>
          <p:nvPr>
            <p:ph idx="4" type="body"/>
          </p:nvPr>
        </p:nvSpPr>
        <p:spPr>
          <a:xfrm>
            <a:off x="7700088" y="2422407"/>
            <a:ext cx="3652124" cy="13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6"/>
          <p:cNvSpPr txBox="1"/>
          <p:nvPr>
            <p:ph idx="5" type="body"/>
          </p:nvPr>
        </p:nvSpPr>
        <p:spPr>
          <a:xfrm>
            <a:off x="2303051" y="4141190"/>
            <a:ext cx="365212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56"/>
          <p:cNvSpPr txBox="1"/>
          <p:nvPr>
            <p:ph idx="6" type="body"/>
          </p:nvPr>
        </p:nvSpPr>
        <p:spPr>
          <a:xfrm>
            <a:off x="2303051" y="4524288"/>
            <a:ext cx="3652124" cy="13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6"/>
          <p:cNvSpPr txBox="1"/>
          <p:nvPr>
            <p:ph type="title"/>
          </p:nvPr>
        </p:nvSpPr>
        <p:spPr>
          <a:xfrm>
            <a:off x="334701" y="591043"/>
            <a:ext cx="11017511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6"/>
          <p:cNvSpPr txBox="1"/>
          <p:nvPr>
            <p:ph idx="7" type="body"/>
          </p:nvPr>
        </p:nvSpPr>
        <p:spPr>
          <a:xfrm>
            <a:off x="7700088" y="4141190"/>
            <a:ext cx="3652124" cy="343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chivo"/>
              <a:buAutoNum type="arabicPeriod"/>
              <a:defRPr b="0" sz="1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p56"/>
          <p:cNvSpPr txBox="1"/>
          <p:nvPr>
            <p:ph idx="8" type="body"/>
          </p:nvPr>
        </p:nvSpPr>
        <p:spPr>
          <a:xfrm>
            <a:off x="7700088" y="4524288"/>
            <a:ext cx="3652124" cy="13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Chap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" name="Google Shape;26;p43"/>
          <p:cNvSpPr txBox="1"/>
          <p:nvPr>
            <p:ph type="ctrTitle"/>
          </p:nvPr>
        </p:nvSpPr>
        <p:spPr>
          <a:xfrm>
            <a:off x="5885548" y="2573887"/>
            <a:ext cx="5532699" cy="2087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Archivo"/>
              <a:buNone/>
              <a:defRPr b="1" sz="4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/>
          <p:nvPr/>
        </p:nvSpPr>
        <p:spPr>
          <a:xfrm rot="-1761415">
            <a:off x="1093069" y="985127"/>
            <a:ext cx="2925658" cy="522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" name="Google Shape;28;p43"/>
          <p:cNvSpPr/>
          <p:nvPr/>
        </p:nvSpPr>
        <p:spPr>
          <a:xfrm rot="-1761415">
            <a:off x="1715073" y="1006392"/>
            <a:ext cx="2925658" cy="5225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" name="Google Shape;29;p43"/>
          <p:cNvSpPr txBox="1"/>
          <p:nvPr>
            <p:ph idx="1" type="subTitle"/>
          </p:nvPr>
        </p:nvSpPr>
        <p:spPr>
          <a:xfrm>
            <a:off x="1639682" y="2573887"/>
            <a:ext cx="2546924" cy="2164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0"/>
              <a:buNone/>
              <a:defRPr sz="20000">
                <a:solidFill>
                  <a:schemeClr val="dk2"/>
                </a:solidFill>
                <a:latin typeface="Archivo Thin"/>
                <a:ea typeface="Archivo Thin"/>
                <a:cs typeface="Archivo Thin"/>
                <a:sym typeface="Archivo Th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>
  <p:cSld name="Image slide 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7"/>
          <p:cNvSpPr txBox="1"/>
          <p:nvPr>
            <p:ph idx="1" type="body"/>
          </p:nvPr>
        </p:nvSpPr>
        <p:spPr>
          <a:xfrm>
            <a:off x="954911" y="1932972"/>
            <a:ext cx="10266746" cy="412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57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7"/>
          <p:cNvSpPr/>
          <p:nvPr/>
        </p:nvSpPr>
        <p:spPr>
          <a:xfrm>
            <a:off x="838200" y="1825625"/>
            <a:ext cx="10515600" cy="4351338"/>
          </a:xfrm>
          <a:prstGeom prst="roundRect">
            <a:avLst>
              <a:gd fmla="val 3234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>
  <p:cSld name="Image slide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8"/>
          <p:cNvSpPr txBox="1"/>
          <p:nvPr>
            <p:ph idx="1" type="body"/>
          </p:nvPr>
        </p:nvSpPr>
        <p:spPr>
          <a:xfrm>
            <a:off x="954910" y="1932972"/>
            <a:ext cx="4942391" cy="412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8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8"/>
          <p:cNvSpPr/>
          <p:nvPr/>
        </p:nvSpPr>
        <p:spPr>
          <a:xfrm>
            <a:off x="838199" y="1825625"/>
            <a:ext cx="5177419" cy="4351338"/>
          </a:xfrm>
          <a:prstGeom prst="roundRect">
            <a:avLst>
              <a:gd fmla="val 3234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7" name="Google Shape;157;p58"/>
          <p:cNvSpPr txBox="1"/>
          <p:nvPr>
            <p:ph idx="2" type="body"/>
          </p:nvPr>
        </p:nvSpPr>
        <p:spPr>
          <a:xfrm>
            <a:off x="6308203" y="1932972"/>
            <a:ext cx="4913453" cy="4120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8"/>
          <p:cNvSpPr/>
          <p:nvPr/>
        </p:nvSpPr>
        <p:spPr>
          <a:xfrm>
            <a:off x="6182170" y="1825625"/>
            <a:ext cx="5171630" cy="4351338"/>
          </a:xfrm>
          <a:prstGeom prst="roundRect">
            <a:avLst>
              <a:gd fmla="val 3234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text right">
  <p:cSld name="Image slide text righ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9"/>
          <p:cNvSpPr txBox="1"/>
          <p:nvPr>
            <p:ph idx="1" type="body"/>
          </p:nvPr>
        </p:nvSpPr>
        <p:spPr>
          <a:xfrm>
            <a:off x="6308202" y="702003"/>
            <a:ext cx="4913454" cy="5351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59"/>
          <p:cNvSpPr txBox="1"/>
          <p:nvPr>
            <p:ph type="title"/>
          </p:nvPr>
        </p:nvSpPr>
        <p:spPr>
          <a:xfrm>
            <a:off x="838199" y="591043"/>
            <a:ext cx="5075999" cy="1234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9"/>
          <p:cNvSpPr/>
          <p:nvPr/>
        </p:nvSpPr>
        <p:spPr>
          <a:xfrm>
            <a:off x="6182170" y="591043"/>
            <a:ext cx="5171630" cy="5585920"/>
          </a:xfrm>
          <a:prstGeom prst="roundRect">
            <a:avLst>
              <a:gd fmla="val 2695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3" name="Google Shape;163;p59"/>
          <p:cNvSpPr txBox="1"/>
          <p:nvPr>
            <p:ph idx="2" type="body"/>
          </p:nvPr>
        </p:nvSpPr>
        <p:spPr>
          <a:xfrm>
            <a:off x="839788" y="2076450"/>
            <a:ext cx="5076000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_full width">
  <p:cSld name="1 Column_full width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6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text left">
  <p:cSld name="Image slide text lef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7"/>
          <p:cNvSpPr txBox="1"/>
          <p:nvPr>
            <p:ph idx="1" type="body"/>
          </p:nvPr>
        </p:nvSpPr>
        <p:spPr>
          <a:xfrm>
            <a:off x="964231" y="702003"/>
            <a:ext cx="4913454" cy="5351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67"/>
          <p:cNvSpPr txBox="1"/>
          <p:nvPr>
            <p:ph type="title"/>
          </p:nvPr>
        </p:nvSpPr>
        <p:spPr>
          <a:xfrm>
            <a:off x="6263511" y="591043"/>
            <a:ext cx="5075999" cy="1234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67"/>
          <p:cNvSpPr/>
          <p:nvPr/>
        </p:nvSpPr>
        <p:spPr>
          <a:xfrm>
            <a:off x="838199" y="591043"/>
            <a:ext cx="5171630" cy="5585920"/>
          </a:xfrm>
          <a:prstGeom prst="roundRect">
            <a:avLst>
              <a:gd fmla="val 2695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" name="Google Shape;171;p67"/>
          <p:cNvSpPr txBox="1"/>
          <p:nvPr>
            <p:ph idx="2" type="body"/>
          </p:nvPr>
        </p:nvSpPr>
        <p:spPr>
          <a:xfrm>
            <a:off x="6265100" y="2076450"/>
            <a:ext cx="5076000" cy="4113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8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" name="Google Shape;32;p60"/>
          <p:cNvSpPr txBox="1"/>
          <p:nvPr>
            <p:ph type="ctrTitle"/>
          </p:nvPr>
        </p:nvSpPr>
        <p:spPr>
          <a:xfrm>
            <a:off x="4004841" y="2916080"/>
            <a:ext cx="4182318" cy="102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chivo"/>
              <a:buNone/>
              <a:defRPr b="1"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/>
          <p:nvPr/>
        </p:nvSpPr>
        <p:spPr>
          <a:xfrm>
            <a:off x="0" y="-5788"/>
            <a:ext cx="2939970" cy="6857998"/>
          </a:xfrm>
          <a:custGeom>
            <a:rect b="b" l="l" r="r" t="t"/>
            <a:pathLst>
              <a:path extrusionOk="0" h="6857998" w="2939970">
                <a:moveTo>
                  <a:pt x="0" y="0"/>
                </a:moveTo>
                <a:lnTo>
                  <a:pt x="515073" y="0"/>
                </a:lnTo>
                <a:lnTo>
                  <a:pt x="515073" y="1710157"/>
                </a:lnTo>
                <a:lnTo>
                  <a:pt x="1493135" y="1710157"/>
                </a:lnTo>
                <a:lnTo>
                  <a:pt x="1493135" y="3428997"/>
                </a:lnTo>
                <a:lnTo>
                  <a:pt x="2939970" y="3428997"/>
                </a:lnTo>
                <a:lnTo>
                  <a:pt x="2939970" y="6857998"/>
                </a:lnTo>
                <a:lnTo>
                  <a:pt x="1458412" y="6857998"/>
                </a:lnTo>
                <a:lnTo>
                  <a:pt x="1458412" y="5139158"/>
                </a:lnTo>
                <a:lnTo>
                  <a:pt x="474563" y="5139158"/>
                </a:lnTo>
                <a:lnTo>
                  <a:pt x="474563" y="3429000"/>
                </a:lnTo>
                <a:lnTo>
                  <a:pt x="0" y="3429000"/>
                </a:lnTo>
                <a:close/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" name="Google Shape;34;p60"/>
          <p:cNvSpPr/>
          <p:nvPr/>
        </p:nvSpPr>
        <p:spPr>
          <a:xfrm rot="10800000">
            <a:off x="9242816" y="-1"/>
            <a:ext cx="2939970" cy="6857998"/>
          </a:xfrm>
          <a:custGeom>
            <a:rect b="b" l="l" r="r" t="t"/>
            <a:pathLst>
              <a:path extrusionOk="0" h="6857998" w="2939970">
                <a:moveTo>
                  <a:pt x="0" y="0"/>
                </a:moveTo>
                <a:lnTo>
                  <a:pt x="515073" y="0"/>
                </a:lnTo>
                <a:lnTo>
                  <a:pt x="515073" y="1710157"/>
                </a:lnTo>
                <a:lnTo>
                  <a:pt x="1493135" y="1710157"/>
                </a:lnTo>
                <a:lnTo>
                  <a:pt x="1493135" y="3428997"/>
                </a:lnTo>
                <a:lnTo>
                  <a:pt x="2939970" y="3428997"/>
                </a:lnTo>
                <a:lnTo>
                  <a:pt x="2939970" y="6857998"/>
                </a:lnTo>
                <a:lnTo>
                  <a:pt x="1458412" y="6857998"/>
                </a:lnTo>
                <a:lnTo>
                  <a:pt x="1458412" y="5139158"/>
                </a:lnTo>
                <a:lnTo>
                  <a:pt x="474563" y="5139158"/>
                </a:lnTo>
                <a:lnTo>
                  <a:pt x="474563" y="3429000"/>
                </a:lnTo>
                <a:lnTo>
                  <a:pt x="0" y="3429000"/>
                </a:lnTo>
                <a:close/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5" name="Google Shape;35;p60"/>
          <p:cNvSpPr/>
          <p:nvPr/>
        </p:nvSpPr>
        <p:spPr>
          <a:xfrm>
            <a:off x="-2361" y="1713053"/>
            <a:ext cx="1970056" cy="5139162"/>
          </a:xfrm>
          <a:custGeom>
            <a:rect b="b" l="l" r="r" t="t"/>
            <a:pathLst>
              <a:path extrusionOk="0" h="5185459" w="1970056">
                <a:moveTo>
                  <a:pt x="0" y="0"/>
                </a:moveTo>
                <a:lnTo>
                  <a:pt x="500072" y="0"/>
                </a:lnTo>
                <a:lnTo>
                  <a:pt x="500072" y="1724628"/>
                </a:lnTo>
                <a:lnTo>
                  <a:pt x="1970056" y="1724628"/>
                </a:lnTo>
                <a:lnTo>
                  <a:pt x="1970056" y="5185459"/>
                </a:lnTo>
                <a:lnTo>
                  <a:pt x="500071" y="5185459"/>
                </a:lnTo>
                <a:lnTo>
                  <a:pt x="500071" y="3460831"/>
                </a:lnTo>
                <a:lnTo>
                  <a:pt x="0" y="3460831"/>
                </a:lnTo>
                <a:close/>
              </a:path>
            </a:pathLst>
          </a:custGeom>
          <a:noFill/>
          <a:ln cap="flat" cmpd="sng" w="222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">
  <p:cSld name="Appendix 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" name="Google Shape;38;p61"/>
          <p:cNvSpPr/>
          <p:nvPr/>
        </p:nvSpPr>
        <p:spPr>
          <a:xfrm>
            <a:off x="590309" y="-779"/>
            <a:ext cx="11001737" cy="6858000"/>
          </a:xfrm>
          <a:custGeom>
            <a:rect b="b" l="l" r="r" t="t"/>
            <a:pathLst>
              <a:path extrusionOk="0" h="6912199" w="11001737">
                <a:moveTo>
                  <a:pt x="5908874" y="0"/>
                </a:moveTo>
                <a:lnTo>
                  <a:pt x="11001737" y="0"/>
                </a:lnTo>
                <a:lnTo>
                  <a:pt x="11001737" y="1801618"/>
                </a:lnTo>
                <a:lnTo>
                  <a:pt x="9826905" y="1801618"/>
                </a:lnTo>
                <a:lnTo>
                  <a:pt x="9826905" y="3529139"/>
                </a:lnTo>
                <a:lnTo>
                  <a:pt x="8038618" y="3529139"/>
                </a:lnTo>
                <a:lnTo>
                  <a:pt x="8038618" y="5247979"/>
                </a:lnTo>
                <a:lnTo>
                  <a:pt x="5069711" y="5247979"/>
                </a:lnTo>
                <a:lnTo>
                  <a:pt x="5069711" y="6912199"/>
                </a:lnTo>
                <a:lnTo>
                  <a:pt x="0" y="6912199"/>
                </a:lnTo>
                <a:lnTo>
                  <a:pt x="0" y="5211500"/>
                </a:lnTo>
                <a:lnTo>
                  <a:pt x="1169043" y="5211500"/>
                </a:lnTo>
                <a:lnTo>
                  <a:pt x="1169043" y="3483979"/>
                </a:lnTo>
                <a:lnTo>
                  <a:pt x="2957330" y="3483979"/>
                </a:lnTo>
                <a:lnTo>
                  <a:pt x="2957330" y="1765139"/>
                </a:lnTo>
                <a:lnTo>
                  <a:pt x="5908874" y="17651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" name="Google Shape;39;p61"/>
          <p:cNvSpPr txBox="1"/>
          <p:nvPr>
            <p:ph type="ctrTitle"/>
          </p:nvPr>
        </p:nvSpPr>
        <p:spPr>
          <a:xfrm>
            <a:off x="4139879" y="2916080"/>
            <a:ext cx="3912243" cy="102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chivo"/>
              <a:buNone/>
              <a:defRPr b="1"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 Cover">
  <p:cSld name="Light Back Cov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4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rgbClr val="F0E5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2" name="Google Shape;42;p64"/>
          <p:cNvPicPr preferRelativeResize="0"/>
          <p:nvPr/>
        </p:nvPicPr>
        <p:blipFill rotWithShape="1">
          <a:blip r:embed="rId2">
            <a:alphaModFix/>
          </a:blip>
          <a:srcRect b="365" l="0" r="0" t="367"/>
          <a:stretch/>
        </p:blipFill>
        <p:spPr>
          <a:xfrm>
            <a:off x="995966" y="3"/>
            <a:ext cx="8287526" cy="59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4"/>
          <p:cNvSpPr txBox="1"/>
          <p:nvPr/>
        </p:nvSpPr>
        <p:spPr>
          <a:xfrm>
            <a:off x="7233210" y="5135615"/>
            <a:ext cx="4559692" cy="127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chivo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With iOPEX, your business can navigate the complexities </a:t>
            </a:r>
            <a:br>
              <a:rPr b="0" i="0" lang="en-US" sz="12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0" i="0" lang="en-US" sz="12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of digital transformation and AI with confidence.</a:t>
            </a:r>
            <a:endParaRPr b="0" i="0" sz="12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Archivo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Our enhanced suite of services provide a strategic pathway to operational excellence, innovation, and competitive advantage, empowering your business for sustainable growth.</a:t>
            </a:r>
            <a:endParaRPr b="0" i="0" sz="12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4" name="Google Shape;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292" y="2614423"/>
            <a:ext cx="2803415" cy="64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4"/>
          <p:cNvSpPr txBox="1"/>
          <p:nvPr/>
        </p:nvSpPr>
        <p:spPr>
          <a:xfrm>
            <a:off x="762982" y="5056444"/>
            <a:ext cx="4816395" cy="738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chivo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Your Partner</a:t>
            </a:r>
            <a:endParaRPr b="0" i="0" sz="18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" name="Google Shape;46;p64"/>
          <p:cNvSpPr txBox="1"/>
          <p:nvPr/>
        </p:nvSpPr>
        <p:spPr>
          <a:xfrm>
            <a:off x="770070" y="5673261"/>
            <a:ext cx="4816395" cy="614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chivo Light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in digital transformation</a:t>
            </a:r>
            <a:endParaRPr b="0" i="0" sz="18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 Cover">
  <p:cSld name="Dark Back Cov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5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9" name="Google Shape;49;p65"/>
          <p:cNvPicPr preferRelativeResize="0"/>
          <p:nvPr/>
        </p:nvPicPr>
        <p:blipFill rotWithShape="1">
          <a:blip r:embed="rId2">
            <a:alphaModFix/>
          </a:blip>
          <a:srcRect b="0" l="0" r="0" t="735"/>
          <a:stretch/>
        </p:blipFill>
        <p:spPr>
          <a:xfrm>
            <a:off x="995966" y="3"/>
            <a:ext cx="8287526" cy="59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5"/>
          <p:cNvSpPr txBox="1"/>
          <p:nvPr/>
        </p:nvSpPr>
        <p:spPr>
          <a:xfrm>
            <a:off x="7233210" y="5135615"/>
            <a:ext cx="4559692" cy="127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chiv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With iOPEX, your business can navigate the complexities </a:t>
            </a:r>
            <a:br>
              <a:rPr b="0" i="0" lang="en-US" sz="12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of digital transformation and AI with confidence.</a:t>
            </a:r>
            <a:endParaRPr b="0" i="0" sz="12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200"/>
              <a:buFont typeface="Archivo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Our enhanced suite of services provide a strategic pathway to operational excellence, innovation, and competitive advantage, empowering your business for sustainable growth.</a:t>
            </a:r>
            <a:endParaRPr b="0" i="0" sz="12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Graphic 6" id="51" name="Google Shape;5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292" y="2614423"/>
            <a:ext cx="2803415" cy="64259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5"/>
          <p:cNvSpPr txBox="1"/>
          <p:nvPr/>
        </p:nvSpPr>
        <p:spPr>
          <a:xfrm>
            <a:off x="762982" y="5056444"/>
            <a:ext cx="4816395" cy="738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chivo"/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Your Partner</a:t>
            </a:r>
            <a:endParaRPr b="0" i="0" sz="1800" u="none" cap="none" strike="noStrike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" name="Google Shape;53;p65"/>
          <p:cNvSpPr txBox="1"/>
          <p:nvPr/>
        </p:nvSpPr>
        <p:spPr>
          <a:xfrm>
            <a:off x="770070" y="5673261"/>
            <a:ext cx="4816395" cy="614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chivo Light"/>
              <a:buNone/>
            </a:pPr>
            <a:r>
              <a:rPr b="0" i="0" lang="en-US" sz="3600" u="none" cap="none" strike="noStrike">
                <a:solidFill>
                  <a:schemeClr val="accent2"/>
                </a:solidFill>
                <a:latin typeface="Archivo Light"/>
                <a:ea typeface="Archivo Light"/>
                <a:cs typeface="Archivo Light"/>
                <a:sym typeface="Archivo Light"/>
              </a:rPr>
              <a:t>in digital transformation</a:t>
            </a:r>
            <a:endParaRPr b="0" i="0" sz="1800" u="none" cap="none" strike="noStrike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range Front Cover">
  <p:cSld name="1_Orange Front Cov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" name="Google Shape;56;p41"/>
          <p:cNvSpPr txBox="1"/>
          <p:nvPr>
            <p:ph type="ctrTitle"/>
          </p:nvPr>
        </p:nvSpPr>
        <p:spPr>
          <a:xfrm>
            <a:off x="3263900" y="3109090"/>
            <a:ext cx="6908800" cy="72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chivo"/>
              <a:buNone/>
              <a:defRPr b="1" sz="60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" type="subTitle"/>
          </p:nvPr>
        </p:nvSpPr>
        <p:spPr>
          <a:xfrm>
            <a:off x="3263900" y="3917129"/>
            <a:ext cx="69088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Graphic 3" id="58" name="Google Shape;58;p41"/>
          <p:cNvPicPr preferRelativeResize="0"/>
          <p:nvPr/>
        </p:nvPicPr>
        <p:blipFill rotWithShape="1">
          <a:blip r:embed="rId2">
            <a:alphaModFix/>
          </a:blip>
          <a:srcRect b="30229" l="79127" r="3344" t="0"/>
          <a:stretch/>
        </p:blipFill>
        <p:spPr>
          <a:xfrm>
            <a:off x="10055167" y="-2"/>
            <a:ext cx="2136833" cy="4784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4" id="59" name="Google Shape;59;p41"/>
          <p:cNvPicPr preferRelativeResize="0"/>
          <p:nvPr/>
        </p:nvPicPr>
        <p:blipFill rotWithShape="1">
          <a:blip r:embed="rId3">
            <a:alphaModFix/>
          </a:blip>
          <a:srcRect b="0" l="92" r="79128" t="0"/>
          <a:stretch/>
        </p:blipFill>
        <p:spPr>
          <a:xfrm>
            <a:off x="0" y="-1"/>
            <a:ext cx="253361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2" id="60" name="Google Shape;60;p41"/>
          <p:cNvPicPr preferRelativeResize="0"/>
          <p:nvPr/>
        </p:nvPicPr>
        <p:blipFill rotWithShape="1">
          <a:blip r:embed="rId4">
            <a:alphaModFix/>
          </a:blip>
          <a:srcRect b="0" l="0" r="79128" t="0"/>
          <a:stretch/>
        </p:blipFill>
        <p:spPr>
          <a:xfrm>
            <a:off x="419881" y="-1"/>
            <a:ext cx="254472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 6" id="61" name="Google Shape;6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24947" y="6106002"/>
            <a:ext cx="1231909" cy="2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1"/>
          <p:cNvSpPr txBox="1"/>
          <p:nvPr>
            <p:ph idx="2" type="body"/>
          </p:nvPr>
        </p:nvSpPr>
        <p:spPr>
          <a:xfrm>
            <a:off x="1359403" y="449294"/>
            <a:ext cx="2233612" cy="214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/>
          <p:nvPr>
            <p:ph idx="1" type="body"/>
          </p:nvPr>
        </p:nvSpPr>
        <p:spPr>
          <a:xfrm>
            <a:off x="838200" y="1825625"/>
            <a:ext cx="731697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_short">
  <p:cSld name="1 Column_shor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 txBox="1"/>
          <p:nvPr>
            <p:ph idx="1" type="body"/>
          </p:nvPr>
        </p:nvSpPr>
        <p:spPr>
          <a:xfrm>
            <a:off x="838200" y="3374020"/>
            <a:ext cx="7316972" cy="2818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indent="-228600" lvl="4" marL="228600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type="title"/>
          </p:nvPr>
        </p:nvSpPr>
        <p:spPr>
          <a:xfrm>
            <a:off x="838200" y="2072465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5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2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chivo"/>
              <a:buNone/>
              <a:defRPr b="0" i="0" sz="4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44"/>
          <p:cNvSpPr txBox="1"/>
          <p:nvPr>
            <p:ph type="title"/>
          </p:nvPr>
        </p:nvSpPr>
        <p:spPr>
          <a:xfrm>
            <a:off x="838200" y="595051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None/>
              <a:defRPr b="0" i="0" sz="40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228600" lvl="4" marL="2286000" marR="0" rtl="0" algn="l">
              <a:lnSpc>
                <a:spcPct val="157142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82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hyperlink" Target="https://iopexcreatives.pages.dev/" TargetMode="External"/><Relationship Id="rId7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40" Type="http://schemas.openxmlformats.org/officeDocument/2006/relationships/image" Target="../media/image75.png"/><Relationship Id="rId20" Type="http://schemas.openxmlformats.org/officeDocument/2006/relationships/image" Target="../media/image37.png"/><Relationship Id="rId42" Type="http://schemas.openxmlformats.org/officeDocument/2006/relationships/image" Target="../media/image77.png"/><Relationship Id="rId41" Type="http://schemas.openxmlformats.org/officeDocument/2006/relationships/image" Target="../media/image61.png"/><Relationship Id="rId22" Type="http://schemas.openxmlformats.org/officeDocument/2006/relationships/image" Target="../media/image46.png"/><Relationship Id="rId44" Type="http://schemas.openxmlformats.org/officeDocument/2006/relationships/image" Target="../media/image67.png"/><Relationship Id="rId21" Type="http://schemas.openxmlformats.org/officeDocument/2006/relationships/image" Target="../media/image38.png"/><Relationship Id="rId43" Type="http://schemas.openxmlformats.org/officeDocument/2006/relationships/image" Target="../media/image62.png"/><Relationship Id="rId24" Type="http://schemas.openxmlformats.org/officeDocument/2006/relationships/image" Target="../media/image39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8" Type="http://schemas.openxmlformats.org/officeDocument/2006/relationships/image" Target="../media/image45.png"/><Relationship Id="rId27" Type="http://schemas.openxmlformats.org/officeDocument/2006/relationships/image" Target="../media/image42.png"/><Relationship Id="rId5" Type="http://schemas.openxmlformats.org/officeDocument/2006/relationships/image" Target="../media/image27.png"/><Relationship Id="rId6" Type="http://schemas.openxmlformats.org/officeDocument/2006/relationships/image" Target="../media/image80.png"/><Relationship Id="rId29" Type="http://schemas.openxmlformats.org/officeDocument/2006/relationships/image" Target="../media/image48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Relationship Id="rId31" Type="http://schemas.openxmlformats.org/officeDocument/2006/relationships/image" Target="../media/image63.png"/><Relationship Id="rId30" Type="http://schemas.openxmlformats.org/officeDocument/2006/relationships/image" Target="../media/image58.png"/><Relationship Id="rId11" Type="http://schemas.openxmlformats.org/officeDocument/2006/relationships/image" Target="../media/image28.png"/><Relationship Id="rId33" Type="http://schemas.openxmlformats.org/officeDocument/2006/relationships/image" Target="../media/image54.png"/><Relationship Id="rId10" Type="http://schemas.openxmlformats.org/officeDocument/2006/relationships/image" Target="../media/image56.png"/><Relationship Id="rId32" Type="http://schemas.openxmlformats.org/officeDocument/2006/relationships/image" Target="../media/image72.png"/><Relationship Id="rId13" Type="http://schemas.openxmlformats.org/officeDocument/2006/relationships/image" Target="../media/image34.png"/><Relationship Id="rId35" Type="http://schemas.openxmlformats.org/officeDocument/2006/relationships/image" Target="../media/image55.png"/><Relationship Id="rId12" Type="http://schemas.openxmlformats.org/officeDocument/2006/relationships/image" Target="../media/image30.png"/><Relationship Id="rId34" Type="http://schemas.openxmlformats.org/officeDocument/2006/relationships/image" Target="../media/image70.png"/><Relationship Id="rId15" Type="http://schemas.openxmlformats.org/officeDocument/2006/relationships/image" Target="../media/image33.jpg"/><Relationship Id="rId37" Type="http://schemas.openxmlformats.org/officeDocument/2006/relationships/image" Target="../media/image79.png"/><Relationship Id="rId14" Type="http://schemas.openxmlformats.org/officeDocument/2006/relationships/image" Target="../media/image31.png"/><Relationship Id="rId36" Type="http://schemas.openxmlformats.org/officeDocument/2006/relationships/image" Target="../media/image57.png"/><Relationship Id="rId17" Type="http://schemas.openxmlformats.org/officeDocument/2006/relationships/image" Target="../media/image60.png"/><Relationship Id="rId39" Type="http://schemas.openxmlformats.org/officeDocument/2006/relationships/image" Target="../media/image59.png"/><Relationship Id="rId16" Type="http://schemas.openxmlformats.org/officeDocument/2006/relationships/image" Target="../media/image32.png"/><Relationship Id="rId38" Type="http://schemas.openxmlformats.org/officeDocument/2006/relationships/image" Target="../media/image68.png"/><Relationship Id="rId19" Type="http://schemas.openxmlformats.org/officeDocument/2006/relationships/image" Target="../media/image36.png"/><Relationship Id="rId1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type="ctrTitle"/>
          </p:nvPr>
        </p:nvSpPr>
        <p:spPr>
          <a:xfrm>
            <a:off x="3263900" y="2035850"/>
            <a:ext cx="69087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chivo"/>
              <a:buNone/>
            </a:pPr>
            <a:r>
              <a:rPr lang="en-US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Digital Marketing &amp; Media Services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"/>
          <p:cNvSpPr txBox="1"/>
          <p:nvPr>
            <p:ph idx="2" type="subTitle"/>
          </p:nvPr>
        </p:nvSpPr>
        <p:spPr>
          <a:xfrm>
            <a:off x="3263900" y="3917126"/>
            <a:ext cx="69087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Enable Responsible Advertising </a:t>
            </a:r>
            <a:b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Maximize Brand performance </a:t>
            </a:r>
            <a:b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Non-linearly scale RevOps with AI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3218d75d89_3_17"/>
          <p:cNvSpPr txBox="1"/>
          <p:nvPr/>
        </p:nvSpPr>
        <p:spPr>
          <a:xfrm>
            <a:off x="61047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Reverse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9" name="Google Shape;639;g33218d75d89_3_17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3218d75d89_3_17"/>
          <p:cNvSpPr/>
          <p:nvPr/>
        </p:nvSpPr>
        <p:spPr>
          <a:xfrm>
            <a:off x="691675" y="1532900"/>
            <a:ext cx="2931900" cy="855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Phase 1 </a:t>
            </a:r>
            <a:br>
              <a:rPr lang="en-US"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i="1" lang="en-US" sz="1200"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latin typeface="Inter"/>
                <a:ea typeface="Inter"/>
                <a:cs typeface="Inter"/>
                <a:sym typeface="Inter"/>
              </a:rPr>
              <a:t>Team Onboarding</a:t>
            </a:r>
            <a:endParaRPr i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1" name="Google Shape;641;g33218d75d89_3_17"/>
          <p:cNvSpPr/>
          <p:nvPr/>
        </p:nvSpPr>
        <p:spPr>
          <a:xfrm>
            <a:off x="3434657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2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2" name="Google Shape;642;g33218d75d89_3_17"/>
          <p:cNvSpPr/>
          <p:nvPr/>
        </p:nvSpPr>
        <p:spPr>
          <a:xfrm>
            <a:off x="6177638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3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i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3" name="Google Shape;643;g33218d75d89_3_17"/>
          <p:cNvSpPr/>
          <p:nvPr/>
        </p:nvSpPr>
        <p:spPr>
          <a:xfrm>
            <a:off x="8920620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4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Go-Live Execution</a:t>
            </a:r>
            <a:endParaRPr i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g33218d75d89_3_17"/>
          <p:cNvSpPr txBox="1"/>
          <p:nvPr/>
        </p:nvSpPr>
        <p:spPr>
          <a:xfrm>
            <a:off x="7139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Develop process maps, escalation matrix, and workflow documentation.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Recruit SMEs, QA analysts, and campaign managers, mapping responsibilities.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Success Metrics: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1625" lvl="1" marL="91440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○"/>
            </a:pP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✅ SOP completion &amp; system setup: 100% ✅ Team onboarding: 100% ✅ Initial knowledge assessment: &gt;85%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g33218d75d89_3_17"/>
          <p:cNvSpPr txBox="1"/>
          <p:nvPr/>
        </p:nvSpPr>
        <p:spPr>
          <a:xfrm>
            <a:off x="33704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Train the Trainer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Use Case Training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QA &amp; Troubleshooting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g33218d75d89_3_17"/>
          <p:cNvSpPr txBox="1"/>
          <p:nvPr/>
        </p:nvSpPr>
        <p:spPr>
          <a:xfrm>
            <a:off x="8850125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Phased Responsibility Transfer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Real-Time Performance Monitoring –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g33218d75d89_3_17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218d75d89_3_39"/>
          <p:cNvSpPr txBox="1"/>
          <p:nvPr/>
        </p:nvSpPr>
        <p:spPr>
          <a:xfrm>
            <a:off x="7868551" y="2433225"/>
            <a:ext cx="36072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Quick Fix Automation –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small-scale automation for repetitive tasks, reducing resource dependency.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Long-Term Automation Strategy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Discover and deploy advanced automation for complex workflows and campaign execution.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Non-Linear Growth Approach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Scale operations without proportionally increasing FTEs through AI and machine learning solutions.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Cost Efficiency Tracking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Maintain an operating cost between 5-6% of total ad revenue through automation and efficiency gains.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4" name="Google Shape;654;g33218d75d89_3_39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Transition to Scale &amp; efficiency  (60-360 Days)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3218d75d89_3_39"/>
          <p:cNvSpPr/>
          <p:nvPr/>
        </p:nvSpPr>
        <p:spPr>
          <a:xfrm>
            <a:off x="691675" y="1532900"/>
            <a:ext cx="3887400" cy="855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Phase 1 </a:t>
            </a:r>
            <a:br>
              <a:rPr lang="en-US"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latin typeface="Inter"/>
                <a:ea typeface="Inter"/>
                <a:cs typeface="Inter"/>
                <a:sym typeface="Inter"/>
              </a:rPr>
              <a:t>Steady State</a:t>
            </a:r>
            <a:endParaRPr i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6" name="Google Shape;656;g33218d75d89_3_39"/>
          <p:cNvSpPr/>
          <p:nvPr/>
        </p:nvSpPr>
        <p:spPr>
          <a:xfrm>
            <a:off x="4328466" y="1532900"/>
            <a:ext cx="38874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2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Continuous Improvement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7" name="Google Shape;657;g33218d75d89_3_39"/>
          <p:cNvSpPr/>
          <p:nvPr/>
        </p:nvSpPr>
        <p:spPr>
          <a:xfrm>
            <a:off x="7965256" y="1532900"/>
            <a:ext cx="38874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3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Operational Efficiency</a:t>
            </a:r>
            <a:endParaRPr i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8" name="Google Shape;658;g33218d75d89_3_39"/>
          <p:cNvSpPr txBox="1"/>
          <p:nvPr/>
        </p:nvSpPr>
        <p:spPr>
          <a:xfrm>
            <a:off x="721142" y="2433225"/>
            <a:ext cx="36072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Support Excellence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Strengthen support teams with dedicated QA &amp; SMEs to drive performance consistency.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Technical Support Expansion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Establish dedicated leads for campaign troubleshooting and advanced optimization.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Operational Excellence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Implement transparent workflows with clear process ownership.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Governance &amp; Performance Monitoring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Conduct weekly reviews and dashboard tracking for proactive issue resolution.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9" name="Google Shape;659;g33218d75d89_3_39"/>
          <p:cNvSpPr txBox="1"/>
          <p:nvPr/>
        </p:nvSpPr>
        <p:spPr>
          <a:xfrm>
            <a:off x="4243271" y="2433225"/>
            <a:ext cx="36072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Process Efficiencies –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Identify time-consuming manual tasks and optimize them for faster execution.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System Efficiencies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Enhance product functionalities, streamline reporting &amp; analytics tools.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Knowledge Enhancement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Promote cross-skilling across teams, increasing versatility and reducing dependencies.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AI-Driven Optimization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Implement automated recommendations for campaign bidding, audience targeting, and pacing.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0" name="Google Shape;660;g33218d75d89_3_39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218d75d89_0_251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5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Engagement beyond Pilot Phase - Scale &amp; Efficiency</a:t>
            </a:r>
            <a:endParaRPr sz="35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7" name="Google Shape;667;g33218d75d89_0_251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68" name="Google Shape;668;g33218d75d89_0_251"/>
          <p:cNvSpPr/>
          <p:nvPr/>
        </p:nvSpPr>
        <p:spPr>
          <a:xfrm>
            <a:off x="838175" y="1654386"/>
            <a:ext cx="11060400" cy="346500"/>
          </a:xfrm>
          <a:prstGeom prst="rect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669" name="Google Shape;669;g33218d75d89_0_251"/>
          <p:cNvCxnSpPr/>
          <p:nvPr/>
        </p:nvCxnSpPr>
        <p:spPr>
          <a:xfrm>
            <a:off x="2668435" y="1571196"/>
            <a:ext cx="0" cy="513000"/>
          </a:xfrm>
          <a:prstGeom prst="straightConnector1">
            <a:avLst/>
          </a:prstGeom>
          <a:noFill/>
          <a:ln cap="flat" cmpd="sng" w="38100">
            <a:solidFill>
              <a:srgbClr val="FF5E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g33218d75d89_0_251"/>
          <p:cNvSpPr txBox="1"/>
          <p:nvPr/>
        </p:nvSpPr>
        <p:spPr>
          <a:xfrm>
            <a:off x="2736252" y="1766136"/>
            <a:ext cx="496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1" name="Google Shape;671;g33218d75d89_0_251"/>
          <p:cNvCxnSpPr/>
          <p:nvPr/>
        </p:nvCxnSpPr>
        <p:spPr>
          <a:xfrm>
            <a:off x="3300851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g33218d75d89_0_251"/>
          <p:cNvSpPr txBox="1"/>
          <p:nvPr/>
        </p:nvSpPr>
        <p:spPr>
          <a:xfrm>
            <a:off x="3368668" y="1766136"/>
            <a:ext cx="584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150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3" name="Google Shape;673;g33218d75d89_0_251"/>
          <p:cNvCxnSpPr/>
          <p:nvPr/>
        </p:nvCxnSpPr>
        <p:spPr>
          <a:xfrm>
            <a:off x="4020746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g33218d75d89_0_251"/>
          <p:cNvSpPr txBox="1"/>
          <p:nvPr/>
        </p:nvSpPr>
        <p:spPr>
          <a:xfrm>
            <a:off x="4088562" y="1766136"/>
            <a:ext cx="546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180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5" name="Google Shape;675;g33218d75d89_0_251"/>
          <p:cNvCxnSpPr/>
          <p:nvPr/>
        </p:nvCxnSpPr>
        <p:spPr>
          <a:xfrm>
            <a:off x="4702939" y="1591982"/>
            <a:ext cx="0" cy="471300"/>
          </a:xfrm>
          <a:prstGeom prst="straightConnector1">
            <a:avLst/>
          </a:prstGeom>
          <a:noFill/>
          <a:ln cap="flat" cmpd="sng" w="38100">
            <a:solidFill>
              <a:srgbClr val="FF5E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g33218d75d89_0_251"/>
          <p:cNvSpPr txBox="1"/>
          <p:nvPr/>
        </p:nvSpPr>
        <p:spPr>
          <a:xfrm>
            <a:off x="4770755" y="1766136"/>
            <a:ext cx="57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210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7" name="Google Shape;677;g33218d75d89_0_251"/>
          <p:cNvCxnSpPr/>
          <p:nvPr/>
        </p:nvCxnSpPr>
        <p:spPr>
          <a:xfrm>
            <a:off x="5409527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g33218d75d89_0_251"/>
          <p:cNvSpPr txBox="1"/>
          <p:nvPr/>
        </p:nvSpPr>
        <p:spPr>
          <a:xfrm>
            <a:off x="5477343" y="1766136"/>
            <a:ext cx="596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240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9" name="Google Shape;679;g33218d75d89_0_251"/>
          <p:cNvCxnSpPr/>
          <p:nvPr/>
        </p:nvCxnSpPr>
        <p:spPr>
          <a:xfrm>
            <a:off x="6141496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g33218d75d89_0_251"/>
          <p:cNvSpPr txBox="1"/>
          <p:nvPr/>
        </p:nvSpPr>
        <p:spPr>
          <a:xfrm>
            <a:off x="6209313" y="1766136"/>
            <a:ext cx="57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270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1" name="Google Shape;681;g33218d75d89_0_251"/>
          <p:cNvCxnSpPr/>
          <p:nvPr/>
        </p:nvCxnSpPr>
        <p:spPr>
          <a:xfrm>
            <a:off x="6848084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g33218d75d89_0_251"/>
          <p:cNvSpPr txBox="1"/>
          <p:nvPr/>
        </p:nvSpPr>
        <p:spPr>
          <a:xfrm>
            <a:off x="6915901" y="1766136"/>
            <a:ext cx="57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300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3" name="Google Shape;683;g33218d75d89_0_251"/>
          <p:cNvCxnSpPr/>
          <p:nvPr/>
        </p:nvCxnSpPr>
        <p:spPr>
          <a:xfrm>
            <a:off x="7554673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g33218d75d89_0_251"/>
          <p:cNvSpPr txBox="1"/>
          <p:nvPr/>
        </p:nvSpPr>
        <p:spPr>
          <a:xfrm>
            <a:off x="7622489" y="1766136"/>
            <a:ext cx="584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330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5" name="Google Shape;685;g33218d75d89_0_251"/>
          <p:cNvCxnSpPr/>
          <p:nvPr/>
        </p:nvCxnSpPr>
        <p:spPr>
          <a:xfrm>
            <a:off x="8274568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g33218d75d89_0_251"/>
          <p:cNvSpPr txBox="1"/>
          <p:nvPr/>
        </p:nvSpPr>
        <p:spPr>
          <a:xfrm>
            <a:off x="8342384" y="1766136"/>
            <a:ext cx="557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360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7" name="Google Shape;687;g33218d75d89_0_251"/>
          <p:cNvCxnSpPr/>
          <p:nvPr/>
        </p:nvCxnSpPr>
        <p:spPr>
          <a:xfrm>
            <a:off x="8967603" y="1586785"/>
            <a:ext cx="0" cy="481800"/>
          </a:xfrm>
          <a:prstGeom prst="straightConnector1">
            <a:avLst/>
          </a:prstGeom>
          <a:noFill/>
          <a:ln cap="flat" cmpd="sng" w="38100">
            <a:solidFill>
              <a:srgbClr val="FD5E0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g33218d75d89_0_251"/>
          <p:cNvSpPr txBox="1"/>
          <p:nvPr/>
        </p:nvSpPr>
        <p:spPr>
          <a:xfrm>
            <a:off x="9035419" y="1766136"/>
            <a:ext cx="60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390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9" name="Google Shape;689;g33218d75d89_0_251"/>
          <p:cNvCxnSpPr/>
          <p:nvPr/>
        </p:nvCxnSpPr>
        <p:spPr>
          <a:xfrm>
            <a:off x="9704500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g33218d75d89_0_251"/>
          <p:cNvSpPr txBox="1"/>
          <p:nvPr/>
        </p:nvSpPr>
        <p:spPr>
          <a:xfrm>
            <a:off x="9772317" y="1766136"/>
            <a:ext cx="61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420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91" name="Google Shape;691;g33218d75d89_0_251"/>
          <p:cNvCxnSpPr/>
          <p:nvPr/>
        </p:nvCxnSpPr>
        <p:spPr>
          <a:xfrm>
            <a:off x="10458894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g33218d75d89_0_251"/>
          <p:cNvSpPr txBox="1"/>
          <p:nvPr/>
        </p:nvSpPr>
        <p:spPr>
          <a:xfrm>
            <a:off x="10526711" y="1766136"/>
            <a:ext cx="61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450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93" name="Google Shape;693;g33218d75d89_0_251"/>
          <p:cNvCxnSpPr/>
          <p:nvPr/>
        </p:nvCxnSpPr>
        <p:spPr>
          <a:xfrm>
            <a:off x="11213288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g33218d75d89_0_251"/>
          <p:cNvSpPr txBox="1"/>
          <p:nvPr/>
        </p:nvSpPr>
        <p:spPr>
          <a:xfrm>
            <a:off x="11281104" y="1766136"/>
            <a:ext cx="61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480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g33218d75d89_0_251"/>
          <p:cNvSpPr txBox="1"/>
          <p:nvPr/>
        </p:nvSpPr>
        <p:spPr>
          <a:xfrm>
            <a:off x="1315878" y="1318932"/>
            <a:ext cx="1363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Pilot Phase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g33218d75d89_0_251"/>
          <p:cNvSpPr txBox="1"/>
          <p:nvPr/>
        </p:nvSpPr>
        <p:spPr>
          <a:xfrm>
            <a:off x="3370019" y="1318932"/>
            <a:ext cx="1363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Steady State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g33218d75d89_0_251"/>
          <p:cNvSpPr txBox="1"/>
          <p:nvPr/>
        </p:nvSpPr>
        <p:spPr>
          <a:xfrm>
            <a:off x="5812667" y="1318932"/>
            <a:ext cx="2589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Continuous Improvement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8" name="Google Shape;698;g33218d75d89_0_251"/>
          <p:cNvSpPr txBox="1"/>
          <p:nvPr/>
        </p:nvSpPr>
        <p:spPr>
          <a:xfrm>
            <a:off x="8835420" y="1318932"/>
            <a:ext cx="3087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Operational Efficiency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9" name="Google Shape;699;g33218d75d89_0_251"/>
          <p:cNvSpPr/>
          <p:nvPr/>
        </p:nvSpPr>
        <p:spPr>
          <a:xfrm>
            <a:off x="843850" y="3193250"/>
            <a:ext cx="2533800" cy="3429000"/>
          </a:xfrm>
          <a:prstGeom prst="roundRect">
            <a:avLst>
              <a:gd fmla="val 5811" name="adj"/>
            </a:avLst>
          </a:prstGeom>
          <a:solidFill>
            <a:srgbClr val="FF5E00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90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g33218d75d89_0_251"/>
          <p:cNvSpPr txBox="1"/>
          <p:nvPr/>
        </p:nvSpPr>
        <p:spPr>
          <a:xfrm>
            <a:off x="923906" y="3287938"/>
            <a:ext cx="2320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25" lIns="92475" spcFirstLastPara="1" rIns="92475" wrap="square" tIns="462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Pilot Phase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1" name="Google Shape;701;g33218d75d89_0_251"/>
          <p:cNvSpPr txBox="1"/>
          <p:nvPr/>
        </p:nvSpPr>
        <p:spPr>
          <a:xfrm>
            <a:off x="888835" y="3580060"/>
            <a:ext cx="23559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Pilot Kick Off - Team Onboarding</a:t>
            </a:r>
            <a:endParaRPr b="1"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Scope - Campaign Setup, Creative QA, Optimization etc.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SOP Finalization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Hiring the core team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Credential Set up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Training &amp; Go-Live</a:t>
            </a:r>
            <a:endParaRPr b="1"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 the trainer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Assessment &amp; Sample use cases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Go-live from simple to complex cases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2" name="Google Shape;702;g33218d75d89_0_251"/>
          <p:cNvSpPr/>
          <p:nvPr/>
        </p:nvSpPr>
        <p:spPr>
          <a:xfrm>
            <a:off x="1015250" y="2120653"/>
            <a:ext cx="1627800" cy="546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Total Campaigns: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Brands: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90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Budget Handled: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~ $25M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g33218d75d89_0_251"/>
          <p:cNvSpPr/>
          <p:nvPr/>
        </p:nvSpPr>
        <p:spPr>
          <a:xfrm>
            <a:off x="3690663" y="3193250"/>
            <a:ext cx="2533800" cy="3429000"/>
          </a:xfrm>
          <a:prstGeom prst="roundRect">
            <a:avLst>
              <a:gd fmla="val 5811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90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4" name="Google Shape;704;g33218d75d89_0_251"/>
          <p:cNvSpPr txBox="1"/>
          <p:nvPr/>
        </p:nvSpPr>
        <p:spPr>
          <a:xfrm>
            <a:off x="3793322" y="3287949"/>
            <a:ext cx="2292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25" lIns="92475" spcFirstLastPara="1" rIns="92475" wrap="square" tIns="462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Steady State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5" name="Google Shape;705;g33218d75d89_0_251"/>
          <p:cNvCxnSpPr/>
          <p:nvPr/>
        </p:nvCxnSpPr>
        <p:spPr>
          <a:xfrm>
            <a:off x="3710905" y="3563451"/>
            <a:ext cx="24858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06" name="Google Shape;706;g33218d75d89_0_251"/>
          <p:cNvSpPr txBox="1"/>
          <p:nvPr/>
        </p:nvSpPr>
        <p:spPr>
          <a:xfrm>
            <a:off x="3750287" y="3620057"/>
            <a:ext cx="24045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Support Excellence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Strengthening support with dedicated QA and SMEs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Driving technical support through dedicated leads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Operational Excellence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Transparent &amp; efficient operations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Weekly reviews and performance dashboard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g33218d75d89_0_251"/>
          <p:cNvSpPr/>
          <p:nvPr/>
        </p:nvSpPr>
        <p:spPr>
          <a:xfrm>
            <a:off x="6537478" y="3193250"/>
            <a:ext cx="2533800" cy="3429000"/>
          </a:xfrm>
          <a:prstGeom prst="roundRect">
            <a:avLst>
              <a:gd fmla="val 5811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90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8" name="Google Shape;708;g33218d75d89_0_251"/>
          <p:cNvSpPr txBox="1"/>
          <p:nvPr/>
        </p:nvSpPr>
        <p:spPr>
          <a:xfrm>
            <a:off x="6527605" y="3280727"/>
            <a:ext cx="2533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25" lIns="92475" spcFirstLastPara="1" rIns="92475" wrap="square" tIns="462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Continuous Improvement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9" name="Google Shape;709;g33218d75d89_0_251"/>
          <p:cNvCxnSpPr/>
          <p:nvPr/>
        </p:nvCxnSpPr>
        <p:spPr>
          <a:xfrm>
            <a:off x="6557722" y="3563451"/>
            <a:ext cx="24858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0" name="Google Shape;710;g33218d75d89_0_251"/>
          <p:cNvSpPr txBox="1"/>
          <p:nvPr/>
        </p:nvSpPr>
        <p:spPr>
          <a:xfrm>
            <a:off x="6604354" y="3620057"/>
            <a:ext cx="24045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Process Efficiencies: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Identifying time-consuming tasks for optimization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System Efficiencies: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Drive product enhancements and efficiencies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Knowledge enhancement: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Enhance skills of analysts and promote cross-skilling across tasks &amp; functions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g33218d75d89_0_251"/>
          <p:cNvSpPr/>
          <p:nvPr/>
        </p:nvSpPr>
        <p:spPr>
          <a:xfrm>
            <a:off x="9388950" y="3193250"/>
            <a:ext cx="2533800" cy="3429000"/>
          </a:xfrm>
          <a:prstGeom prst="roundRect">
            <a:avLst>
              <a:gd fmla="val 5811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90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2" name="Google Shape;712;g33218d75d89_0_251"/>
          <p:cNvSpPr txBox="1"/>
          <p:nvPr/>
        </p:nvSpPr>
        <p:spPr>
          <a:xfrm>
            <a:off x="9374411" y="3276842"/>
            <a:ext cx="2533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225" lIns="92475" spcFirstLastPara="1" rIns="92475" wrap="square" tIns="462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1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Operational Efficiency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13" name="Google Shape;713;g33218d75d89_0_251"/>
          <p:cNvCxnSpPr/>
          <p:nvPr/>
        </p:nvCxnSpPr>
        <p:spPr>
          <a:xfrm>
            <a:off x="9409197" y="3563451"/>
            <a:ext cx="24858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4" name="Google Shape;714;g33218d75d89_0_251"/>
          <p:cNvSpPr txBox="1"/>
          <p:nvPr/>
        </p:nvSpPr>
        <p:spPr>
          <a:xfrm>
            <a:off x="9453756" y="3620057"/>
            <a:ext cx="24045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Quick Fix Automation</a:t>
            </a:r>
            <a:r>
              <a:rPr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endParaRPr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Identify &amp; improve efficiency per resource with quick fix automation.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Planned Long term automation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Discover and drive automation for complex workflows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Non Linear Growth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2100" lvl="0" marL="35485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 more with less FTEs. Focus on driving automation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5" name="Google Shape;715;g33218d75d89_0_251"/>
          <p:cNvSpPr/>
          <p:nvPr/>
        </p:nvSpPr>
        <p:spPr>
          <a:xfrm>
            <a:off x="2915402" y="2120650"/>
            <a:ext cx="1515300" cy="546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Total Campaigns: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3000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Brands: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 250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Budget Handled: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~ $60M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6" name="Google Shape;716;g33218d75d89_0_251"/>
          <p:cNvSpPr/>
          <p:nvPr/>
        </p:nvSpPr>
        <p:spPr>
          <a:xfrm>
            <a:off x="5938187" y="2120650"/>
            <a:ext cx="1548600" cy="546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Total Campaigns: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6500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Brands: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550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Budget Handled: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~ $100M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7" name="Google Shape;717;g33218d75d89_0_251"/>
          <p:cNvSpPr/>
          <p:nvPr/>
        </p:nvSpPr>
        <p:spPr>
          <a:xfrm>
            <a:off x="9579375" y="2120650"/>
            <a:ext cx="1599300" cy="546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Total Campaigns: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10,000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Brands: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1200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Budget Handled: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~ $250M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8" name="Google Shape;718;g33218d75d89_0_251"/>
          <p:cNvSpPr txBox="1"/>
          <p:nvPr/>
        </p:nvSpPr>
        <p:spPr>
          <a:xfrm>
            <a:off x="851692" y="2700019"/>
            <a:ext cx="11060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Maintaining Operating cost at </a:t>
            </a:r>
            <a:r>
              <a:rPr b="1" i="1" lang="en-US" sz="13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5% to 6%</a:t>
            </a:r>
            <a:r>
              <a:rPr i="1" lang="en-US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against the total Ad Revenue</a:t>
            </a:r>
            <a:endParaRPr i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9" name="Google Shape;719;g33218d75d89_0_251"/>
          <p:cNvSpPr/>
          <p:nvPr/>
        </p:nvSpPr>
        <p:spPr>
          <a:xfrm>
            <a:off x="1135975" y="1353625"/>
            <a:ext cx="199500" cy="190200"/>
          </a:xfrm>
          <a:prstGeom prst="ellipse">
            <a:avLst/>
          </a:prstGeom>
          <a:solidFill>
            <a:srgbClr val="FE5E00"/>
          </a:solidFill>
          <a:ln>
            <a:noFill/>
          </a:ln>
        </p:spPr>
        <p:txBody>
          <a:bodyPr anchorCtr="0" anchor="ctr" bIns="91425" lIns="18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1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0" name="Google Shape;720;g33218d75d89_0_251"/>
          <p:cNvSpPr/>
          <p:nvPr/>
        </p:nvSpPr>
        <p:spPr>
          <a:xfrm>
            <a:off x="838175" y="1656936"/>
            <a:ext cx="1826400" cy="341400"/>
          </a:xfrm>
          <a:prstGeom prst="rect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21" name="Google Shape;721;g33218d75d89_0_251"/>
          <p:cNvSpPr txBox="1"/>
          <p:nvPr/>
        </p:nvSpPr>
        <p:spPr>
          <a:xfrm>
            <a:off x="1515037" y="1766136"/>
            <a:ext cx="496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22" name="Google Shape;722;g33218d75d89_0_251"/>
          <p:cNvCxnSpPr/>
          <p:nvPr/>
        </p:nvCxnSpPr>
        <p:spPr>
          <a:xfrm>
            <a:off x="2079636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g33218d75d89_0_251"/>
          <p:cNvSpPr txBox="1"/>
          <p:nvPr/>
        </p:nvSpPr>
        <p:spPr>
          <a:xfrm>
            <a:off x="2147452" y="1766136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90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4" name="Google Shape;724;g33218d75d89_0_251"/>
          <p:cNvSpPr txBox="1"/>
          <p:nvPr/>
        </p:nvSpPr>
        <p:spPr>
          <a:xfrm>
            <a:off x="926237" y="1766136"/>
            <a:ext cx="453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30 Days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25" name="Google Shape;725;g33218d75d89_0_251"/>
          <p:cNvCxnSpPr/>
          <p:nvPr/>
        </p:nvCxnSpPr>
        <p:spPr>
          <a:xfrm>
            <a:off x="1447220" y="1760632"/>
            <a:ext cx="0" cy="13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g33218d75d89_0_251"/>
          <p:cNvCxnSpPr/>
          <p:nvPr/>
        </p:nvCxnSpPr>
        <p:spPr>
          <a:xfrm>
            <a:off x="891635" y="3563451"/>
            <a:ext cx="24858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27" name="Google Shape;727;g33218d75d89_0_251"/>
          <p:cNvSpPr/>
          <p:nvPr/>
        </p:nvSpPr>
        <p:spPr>
          <a:xfrm>
            <a:off x="3201100" y="1353625"/>
            <a:ext cx="199500" cy="190200"/>
          </a:xfrm>
          <a:prstGeom prst="ellipse">
            <a:avLst/>
          </a:prstGeom>
          <a:solidFill>
            <a:srgbClr val="FE5E00"/>
          </a:solidFill>
          <a:ln>
            <a:noFill/>
          </a:ln>
        </p:spPr>
        <p:txBody>
          <a:bodyPr anchorCtr="0" anchor="ctr" bIns="91425" lIns="18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2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" name="Google Shape;728;g33218d75d89_0_251"/>
          <p:cNvSpPr/>
          <p:nvPr/>
        </p:nvSpPr>
        <p:spPr>
          <a:xfrm>
            <a:off x="5657650" y="1353625"/>
            <a:ext cx="199500" cy="190200"/>
          </a:xfrm>
          <a:prstGeom prst="ellipse">
            <a:avLst/>
          </a:prstGeom>
          <a:solidFill>
            <a:srgbClr val="FE5E00"/>
          </a:solidFill>
          <a:ln>
            <a:noFill/>
          </a:ln>
        </p:spPr>
        <p:txBody>
          <a:bodyPr anchorCtr="0" anchor="ctr" bIns="91425" lIns="18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3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9" name="Google Shape;729;g33218d75d89_0_251"/>
          <p:cNvSpPr/>
          <p:nvPr/>
        </p:nvSpPr>
        <p:spPr>
          <a:xfrm>
            <a:off x="9293575" y="1353625"/>
            <a:ext cx="199500" cy="190200"/>
          </a:xfrm>
          <a:prstGeom prst="ellipse">
            <a:avLst/>
          </a:prstGeom>
          <a:solidFill>
            <a:srgbClr val="FE5E00"/>
          </a:solidFill>
          <a:ln>
            <a:noFill/>
          </a:ln>
        </p:spPr>
        <p:txBody>
          <a:bodyPr anchorCtr="0" anchor="ctr" bIns="91425" lIns="180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4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218d75d89_0_519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Customer Proof Point - 1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6" name="Google Shape;736;g33218d75d89_0_519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7" name="Google Shape;737;g33218d75d89_0_519"/>
          <p:cNvSpPr txBox="1"/>
          <p:nvPr/>
        </p:nvSpPr>
        <p:spPr>
          <a:xfrm>
            <a:off x="875650" y="1334850"/>
            <a:ext cx="6782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Enabling CPGs &amp; Food Chains To Effectively Manage Their Shopper Budget Spend – Global Rider / Delivery App</a:t>
            </a:r>
            <a:endParaRPr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g33218d75d89_0_519"/>
          <p:cNvSpPr/>
          <p:nvPr/>
        </p:nvSpPr>
        <p:spPr>
          <a:xfrm>
            <a:off x="9078599" y="925984"/>
            <a:ext cx="2877000" cy="5709600"/>
          </a:xfrm>
          <a:prstGeom prst="roundRect">
            <a:avLst>
              <a:gd fmla="val 711" name="adj"/>
            </a:avLst>
          </a:prstGeom>
          <a:solidFill>
            <a:schemeClr val="dk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g33218d75d89_0_519"/>
          <p:cNvSpPr txBox="1"/>
          <p:nvPr/>
        </p:nvSpPr>
        <p:spPr>
          <a:xfrm>
            <a:off x="866825" y="1641350"/>
            <a:ext cx="7620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300" u="none" cap="none" strike="noStrike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Client:</a:t>
            </a:r>
            <a:endParaRPr i="0" sz="1500" u="none" cap="none" strike="noStrike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client is a leading global technology platform revolutionizing urban mobility and food delivery. Operating in numerous cities worldwide, the company connects consumers with a vast network of transportation and delivery options through its user-friendly mobile app.</a:t>
            </a:r>
            <a:endParaRPr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0" name="Google Shape;740;g33218d75d89_0_519"/>
          <p:cNvSpPr txBox="1"/>
          <p:nvPr/>
        </p:nvSpPr>
        <p:spPr>
          <a:xfrm>
            <a:off x="866825" y="2580200"/>
            <a:ext cx="7620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Challenge:</a:t>
            </a:r>
            <a:endParaRPr i="0" sz="1600" u="none" cap="none" strike="noStrike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Disparate client teams were working on ad tech implementation and scaling operation function without strategic coordination. They required a single partner with deep expertise in advertising technology, operations and book to bill systems to act as a </a:t>
            </a: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Service Layer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g33218d75d89_0_519"/>
          <p:cNvSpPr/>
          <p:nvPr/>
        </p:nvSpPr>
        <p:spPr>
          <a:xfrm>
            <a:off x="8879072" y="3994405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g33218d75d89_0_519"/>
          <p:cNvSpPr/>
          <p:nvPr/>
        </p:nvSpPr>
        <p:spPr>
          <a:xfrm>
            <a:off x="8991320" y="4072771"/>
            <a:ext cx="170404" cy="195239"/>
          </a:xfrm>
          <a:custGeom>
            <a:rect b="b" l="l" r="r" t="t"/>
            <a:pathLst>
              <a:path extrusionOk="0" h="445" w="390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3218d75d89_0_519"/>
          <p:cNvSpPr txBox="1"/>
          <p:nvPr/>
        </p:nvSpPr>
        <p:spPr>
          <a:xfrm>
            <a:off x="9395443" y="4061290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24% Increase in productivity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4" name="Google Shape;744;g33218d75d89_0_519"/>
          <p:cNvSpPr/>
          <p:nvPr/>
        </p:nvSpPr>
        <p:spPr>
          <a:xfrm>
            <a:off x="8879072" y="4662240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g33218d75d89_0_519"/>
          <p:cNvSpPr/>
          <p:nvPr/>
        </p:nvSpPr>
        <p:spPr>
          <a:xfrm>
            <a:off x="8991320" y="4752287"/>
            <a:ext cx="170405" cy="171875"/>
          </a:xfrm>
          <a:custGeom>
            <a:rect b="b" l="l" r="r" t="t"/>
            <a:pathLst>
              <a:path extrusionOk="0" h="417" w="418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3218d75d89_0_519"/>
          <p:cNvSpPr txBox="1"/>
          <p:nvPr/>
        </p:nvSpPr>
        <p:spPr>
          <a:xfrm>
            <a:off x="9395443" y="4616825"/>
            <a:ext cx="2362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100% Coverage across time zones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7" name="Google Shape;747;g33218d75d89_0_519"/>
          <p:cNvSpPr/>
          <p:nvPr/>
        </p:nvSpPr>
        <p:spPr>
          <a:xfrm>
            <a:off x="8879072" y="5330075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con&#10;&#10;Description automatically generated" id="748" name="Google Shape;748;g33218d75d89_0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320" y="5420872"/>
            <a:ext cx="170376" cy="1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3218d75d89_0_519"/>
          <p:cNvSpPr txBox="1"/>
          <p:nvPr/>
        </p:nvSpPr>
        <p:spPr>
          <a:xfrm>
            <a:off x="9395443" y="5284673"/>
            <a:ext cx="2362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80% Repetitive tasks automated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0" name="Google Shape;750;g33218d75d89_0_519"/>
          <p:cNvSpPr/>
          <p:nvPr/>
        </p:nvSpPr>
        <p:spPr>
          <a:xfrm>
            <a:off x="8879072" y="5997910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D5E0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con&#10;&#10;Description automatically generated" id="751" name="Google Shape;751;g33218d75d89_0_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8883" y="6076282"/>
            <a:ext cx="195246" cy="1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33218d75d89_0_519"/>
          <p:cNvSpPr txBox="1"/>
          <p:nvPr/>
        </p:nvSpPr>
        <p:spPr>
          <a:xfrm>
            <a:off x="9395443" y="6064795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30% efficiency gain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3" name="Google Shape;753;g33218d75d89_0_519"/>
          <p:cNvSpPr txBox="1"/>
          <p:nvPr/>
        </p:nvSpPr>
        <p:spPr>
          <a:xfrm>
            <a:off x="9395443" y="1263518"/>
            <a:ext cx="2140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Unified Technology Stack Implementation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754" name="Google Shape;754;g33218d75d89_0_519"/>
          <p:cNvGrpSpPr/>
          <p:nvPr/>
        </p:nvGrpSpPr>
        <p:grpSpPr>
          <a:xfrm>
            <a:off x="8878971" y="1278328"/>
            <a:ext cx="394895" cy="352123"/>
            <a:chOff x="10112442" y="882128"/>
            <a:chExt cx="576600" cy="514200"/>
          </a:xfrm>
        </p:grpSpPr>
        <p:sp>
          <p:nvSpPr>
            <p:cNvPr id="755" name="Google Shape;755;g33218d75d89_0_519"/>
            <p:cNvSpPr/>
            <p:nvPr/>
          </p:nvSpPr>
          <p:spPr>
            <a:xfrm>
              <a:off x="10112442" y="882128"/>
              <a:ext cx="576600" cy="514200"/>
            </a:xfrm>
            <a:prstGeom prst="roundRect">
              <a:avLst>
                <a:gd fmla="val 16667" name="adj"/>
              </a:avLst>
            </a:prstGeom>
            <a:solidFill>
              <a:srgbClr val="FE5E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6" name="Google Shape;756;g33218d75d89_0_519"/>
            <p:cNvSpPr/>
            <p:nvPr/>
          </p:nvSpPr>
          <p:spPr>
            <a:xfrm>
              <a:off x="10258092" y="997218"/>
              <a:ext cx="285300" cy="285300"/>
            </a:xfrm>
            <a:prstGeom prst="flowChartSummingJunction">
              <a:avLst/>
            </a:prstGeom>
            <a:solidFill>
              <a:srgbClr val="FE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57" name="Google Shape;757;g33218d75d89_0_519"/>
          <p:cNvSpPr/>
          <p:nvPr/>
        </p:nvSpPr>
        <p:spPr>
          <a:xfrm>
            <a:off x="8879072" y="3311684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g33218d75d89_0_519"/>
          <p:cNvSpPr/>
          <p:nvPr/>
        </p:nvSpPr>
        <p:spPr>
          <a:xfrm>
            <a:off x="8991319" y="3381347"/>
            <a:ext cx="170405" cy="212643"/>
          </a:xfrm>
          <a:custGeom>
            <a:rect b="b" l="l" r="r" t="t"/>
            <a:pathLst>
              <a:path extrusionOk="0" h="498" w="400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lnTo>
                  <a:pt x="142" y="390"/>
                </a:ln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33218d75d89_0_519"/>
          <p:cNvSpPr txBox="1"/>
          <p:nvPr/>
        </p:nvSpPr>
        <p:spPr>
          <a:xfrm>
            <a:off x="9395450" y="3266268"/>
            <a:ext cx="2514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10x Return on Ad Spend</a:t>
            </a:r>
            <a:endParaRPr i="0" sz="1100" u="none" cap="none" strike="noStrike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30% Revenue increase via upsells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760" name="Google Shape;760;g33218d75d89_0_519"/>
          <p:cNvCxnSpPr/>
          <p:nvPr/>
        </p:nvCxnSpPr>
        <p:spPr>
          <a:xfrm>
            <a:off x="9455419" y="5839977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1" name="Google Shape;761;g33218d75d89_0_519"/>
          <p:cNvCxnSpPr/>
          <p:nvPr/>
        </p:nvCxnSpPr>
        <p:spPr>
          <a:xfrm>
            <a:off x="9455419" y="5172142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2" name="Google Shape;762;g33218d75d89_0_519"/>
          <p:cNvCxnSpPr/>
          <p:nvPr/>
        </p:nvCxnSpPr>
        <p:spPr>
          <a:xfrm>
            <a:off x="9455419" y="4504307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3" name="Google Shape;763;g33218d75d89_0_519"/>
          <p:cNvCxnSpPr/>
          <p:nvPr/>
        </p:nvCxnSpPr>
        <p:spPr>
          <a:xfrm>
            <a:off x="9455419" y="3836472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4" name="Google Shape;764;g33218d75d89_0_519"/>
          <p:cNvCxnSpPr/>
          <p:nvPr/>
        </p:nvCxnSpPr>
        <p:spPr>
          <a:xfrm>
            <a:off x="9455419" y="3138864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5" name="Google Shape;765;g33218d75d89_0_519"/>
          <p:cNvCxnSpPr/>
          <p:nvPr/>
        </p:nvCxnSpPr>
        <p:spPr>
          <a:xfrm>
            <a:off x="9455419" y="2471029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6" name="Google Shape;766;g33218d75d89_0_519"/>
          <p:cNvCxnSpPr/>
          <p:nvPr/>
        </p:nvCxnSpPr>
        <p:spPr>
          <a:xfrm>
            <a:off x="9455419" y="1803194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67" name="Google Shape;767;g33218d75d89_0_519"/>
          <p:cNvSpPr/>
          <p:nvPr/>
        </p:nvSpPr>
        <p:spPr>
          <a:xfrm>
            <a:off x="8879072" y="2628962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g33218d75d89_0_519"/>
          <p:cNvSpPr txBox="1"/>
          <p:nvPr/>
        </p:nvSpPr>
        <p:spPr>
          <a:xfrm>
            <a:off x="9395443" y="2695846"/>
            <a:ext cx="251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$1BN+ Campaign budget handled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69" name="Google Shape;769;g33218d75d89_0_519"/>
          <p:cNvSpPr/>
          <p:nvPr/>
        </p:nvSpPr>
        <p:spPr>
          <a:xfrm>
            <a:off x="9015987" y="2719009"/>
            <a:ext cx="120943" cy="171873"/>
          </a:xfrm>
          <a:custGeom>
            <a:rect b="b" l="l" r="r" t="t"/>
            <a:pathLst>
              <a:path extrusionOk="0" h="286" w="199">
                <a:moveTo>
                  <a:pt x="75" y="214"/>
                </a:moveTo>
                <a:cubicBezTo>
                  <a:pt x="75" y="199"/>
                  <a:pt x="75" y="184"/>
                  <a:pt x="75" y="168"/>
                </a:cubicBezTo>
                <a:cubicBezTo>
                  <a:pt x="51" y="166"/>
                  <a:pt x="30" y="158"/>
                  <a:pt x="18" y="137"/>
                </a:cubicBezTo>
                <a:cubicBezTo>
                  <a:pt x="10" y="124"/>
                  <a:pt x="4" y="107"/>
                  <a:pt x="4" y="91"/>
                </a:cubicBezTo>
                <a:cubicBezTo>
                  <a:pt x="3" y="55"/>
                  <a:pt x="31" y="29"/>
                  <a:pt x="74" y="22"/>
                </a:cubicBezTo>
                <a:cubicBezTo>
                  <a:pt x="75" y="15"/>
                  <a:pt x="75" y="8"/>
                  <a:pt x="76" y="0"/>
                </a:cubicBezTo>
                <a:cubicBezTo>
                  <a:pt x="91" y="0"/>
                  <a:pt x="106" y="0"/>
                  <a:pt x="122" y="0"/>
                </a:cubicBezTo>
                <a:cubicBezTo>
                  <a:pt x="123" y="7"/>
                  <a:pt x="123" y="14"/>
                  <a:pt x="124" y="22"/>
                </a:cubicBezTo>
                <a:cubicBezTo>
                  <a:pt x="146" y="25"/>
                  <a:pt x="166" y="32"/>
                  <a:pt x="179" y="50"/>
                </a:cubicBezTo>
                <a:cubicBezTo>
                  <a:pt x="187" y="63"/>
                  <a:pt x="192" y="78"/>
                  <a:pt x="199" y="94"/>
                </a:cubicBezTo>
                <a:cubicBezTo>
                  <a:pt x="179" y="94"/>
                  <a:pt x="164" y="94"/>
                  <a:pt x="148" y="94"/>
                </a:cubicBezTo>
                <a:cubicBezTo>
                  <a:pt x="145" y="82"/>
                  <a:pt x="139" y="73"/>
                  <a:pt x="124" y="71"/>
                </a:cubicBezTo>
                <a:cubicBezTo>
                  <a:pt x="124" y="87"/>
                  <a:pt x="124" y="102"/>
                  <a:pt x="124" y="118"/>
                </a:cubicBezTo>
                <a:cubicBezTo>
                  <a:pt x="170" y="127"/>
                  <a:pt x="195" y="153"/>
                  <a:pt x="195" y="191"/>
                </a:cubicBezTo>
                <a:cubicBezTo>
                  <a:pt x="195" y="229"/>
                  <a:pt x="171" y="254"/>
                  <a:pt x="123" y="265"/>
                </a:cubicBezTo>
                <a:cubicBezTo>
                  <a:pt x="123" y="271"/>
                  <a:pt x="123" y="278"/>
                  <a:pt x="123" y="286"/>
                </a:cubicBezTo>
                <a:cubicBezTo>
                  <a:pt x="107" y="286"/>
                  <a:pt x="92" y="286"/>
                  <a:pt x="76" y="286"/>
                </a:cubicBezTo>
                <a:cubicBezTo>
                  <a:pt x="76" y="279"/>
                  <a:pt x="76" y="272"/>
                  <a:pt x="76" y="264"/>
                </a:cubicBezTo>
                <a:cubicBezTo>
                  <a:pt x="51" y="262"/>
                  <a:pt x="29" y="253"/>
                  <a:pt x="16" y="231"/>
                </a:cubicBezTo>
                <a:cubicBezTo>
                  <a:pt x="9" y="220"/>
                  <a:pt x="6" y="206"/>
                  <a:pt x="0" y="192"/>
                </a:cubicBezTo>
                <a:cubicBezTo>
                  <a:pt x="19" y="192"/>
                  <a:pt x="34" y="192"/>
                  <a:pt x="50" y="192"/>
                </a:cubicBezTo>
                <a:cubicBezTo>
                  <a:pt x="53" y="203"/>
                  <a:pt x="59" y="214"/>
                  <a:pt x="75" y="214"/>
                </a:cubicBezTo>
                <a:close/>
                <a:moveTo>
                  <a:pt x="74" y="72"/>
                </a:moveTo>
                <a:cubicBezTo>
                  <a:pt x="58" y="75"/>
                  <a:pt x="50" y="83"/>
                  <a:pt x="51" y="96"/>
                </a:cubicBezTo>
                <a:cubicBezTo>
                  <a:pt x="53" y="110"/>
                  <a:pt x="60" y="117"/>
                  <a:pt x="74" y="119"/>
                </a:cubicBezTo>
                <a:cubicBezTo>
                  <a:pt x="74" y="102"/>
                  <a:pt x="74" y="87"/>
                  <a:pt x="74" y="72"/>
                </a:cubicBezTo>
                <a:close/>
                <a:moveTo>
                  <a:pt x="123" y="214"/>
                </a:moveTo>
                <a:cubicBezTo>
                  <a:pt x="140" y="210"/>
                  <a:pt x="148" y="202"/>
                  <a:pt x="147" y="189"/>
                </a:cubicBezTo>
                <a:cubicBezTo>
                  <a:pt x="146" y="177"/>
                  <a:pt x="138" y="169"/>
                  <a:pt x="123" y="169"/>
                </a:cubicBezTo>
                <a:cubicBezTo>
                  <a:pt x="123" y="184"/>
                  <a:pt x="123" y="199"/>
                  <a:pt x="123" y="2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33218d75d89_0_519"/>
          <p:cNvSpPr/>
          <p:nvPr/>
        </p:nvSpPr>
        <p:spPr>
          <a:xfrm>
            <a:off x="8879072" y="1961127"/>
            <a:ext cx="394928" cy="351969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g33218d75d89_0_519"/>
          <p:cNvSpPr txBox="1"/>
          <p:nvPr/>
        </p:nvSpPr>
        <p:spPr>
          <a:xfrm>
            <a:off x="9395443" y="2028011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10k+ Creatives trafficked</a:t>
            </a:r>
            <a:endParaRPr i="0" sz="11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2" name="Google Shape;772;g33218d75d89_0_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7594" y="2063899"/>
            <a:ext cx="197573" cy="1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33218d75d89_0_519"/>
          <p:cNvSpPr/>
          <p:nvPr/>
        </p:nvSpPr>
        <p:spPr>
          <a:xfrm>
            <a:off x="838200" y="3826605"/>
            <a:ext cx="2476500" cy="3900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3218d75d89_0_519"/>
          <p:cNvSpPr txBox="1"/>
          <p:nvPr/>
        </p:nvSpPr>
        <p:spPr>
          <a:xfrm>
            <a:off x="875637" y="3956121"/>
            <a:ext cx="2401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Ad-Stack Solutioning</a:t>
            </a:r>
            <a:endParaRPr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g33218d75d89_0_519"/>
          <p:cNvSpPr/>
          <p:nvPr/>
        </p:nvSpPr>
        <p:spPr>
          <a:xfrm>
            <a:off x="3478671" y="3826525"/>
            <a:ext cx="2476500" cy="3900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6" name="Google Shape;776;g33218d75d89_0_519"/>
          <p:cNvSpPr txBox="1"/>
          <p:nvPr/>
        </p:nvSpPr>
        <p:spPr>
          <a:xfrm>
            <a:off x="3516106" y="3890725"/>
            <a:ext cx="240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Managed Services</a:t>
            </a:r>
            <a:endParaRPr b="1"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[Revops]</a:t>
            </a:r>
            <a:endParaRPr b="1"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7" name="Google Shape;777;g33218d75d89_0_519"/>
          <p:cNvSpPr/>
          <p:nvPr/>
        </p:nvSpPr>
        <p:spPr>
          <a:xfrm>
            <a:off x="6111912" y="3826546"/>
            <a:ext cx="2476500" cy="4176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3218d75d89_0_519"/>
          <p:cNvSpPr txBox="1"/>
          <p:nvPr/>
        </p:nvSpPr>
        <p:spPr>
          <a:xfrm>
            <a:off x="6106328" y="3956121"/>
            <a:ext cx="2476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Business Systems</a:t>
            </a:r>
            <a:endParaRPr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9" name="Google Shape;779;g33218d75d89_0_519"/>
          <p:cNvSpPr txBox="1"/>
          <p:nvPr/>
        </p:nvSpPr>
        <p:spPr>
          <a:xfrm>
            <a:off x="866825" y="3519050"/>
            <a:ext cx="2950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Solution:</a:t>
            </a:r>
            <a:endParaRPr sz="1600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80" name="Google Shape;780;g33218d75d89_0_519"/>
          <p:cNvSpPr txBox="1"/>
          <p:nvPr/>
        </p:nvSpPr>
        <p:spPr>
          <a:xfrm>
            <a:off x="875644" y="4293174"/>
            <a:ext cx="2401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 Server Integration: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Implemented GAM (for managing robust product set).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Customized Migration Plan: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Tailor made to ensure a seamless transition of campaigns with 100% accuracy.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Dedicated Support Team: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Assembled a specialized team of ad technology experts to oversee and execute.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Solution Engineering: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Support enabled for ongoing product issues, launches and campaign maintenance.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1" name="Google Shape;781;g33218d75d89_0_519"/>
          <p:cNvSpPr txBox="1"/>
          <p:nvPr/>
        </p:nvSpPr>
        <p:spPr>
          <a:xfrm>
            <a:off x="3461738" y="4293174"/>
            <a:ext cx="2514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Global Operations Team: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Accelerated revenue  from $200 Million to $1 Billion.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Follow the sun (24/7):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Support enabled for seamless on time campaign launches.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Cross Trained Resources: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RevOps | CreativeOps | AdOps | MeasurementOps | SalesOps 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Upsell / Cross sell: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Dedicated tiger team focusing on incremental revenue and ROAS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2" name="Google Shape;782;g33218d75d89_0_519"/>
          <p:cNvSpPr txBox="1"/>
          <p:nvPr/>
        </p:nvSpPr>
        <p:spPr>
          <a:xfrm>
            <a:off x="6131516" y="4293174"/>
            <a:ext cx="2476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Book to Bill Platform: </a:t>
            </a: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Streamlined and implemented system for seamless campaign execution from planning to order to invoicing;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Leads Management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Salesforce</a:t>
            </a:r>
            <a:endParaRPr b="1"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Order management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Placements.io</a:t>
            </a:r>
            <a:endParaRPr b="1"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Ticketing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JIRA</a:t>
            </a:r>
            <a:endParaRPr b="1"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Tableau</a:t>
            </a:r>
            <a:endParaRPr b="1"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Contracting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DocuSign</a:t>
            </a:r>
            <a:endParaRPr b="1"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46050" lvl="0" marL="17999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Montserrat"/>
              <a:buChar char="●"/>
            </a:pPr>
            <a:r>
              <a:rPr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Process Automation - </a:t>
            </a:r>
            <a:r>
              <a:rPr b="1" lang="en-US" sz="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RPA</a:t>
            </a:r>
            <a:endParaRPr sz="9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3218d75d89_0_643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Customer Proof Point - 2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" name="Google Shape;789;g33218d75d89_0_643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90" name="Google Shape;790;g33218d75d89_0_643"/>
          <p:cNvSpPr txBox="1"/>
          <p:nvPr/>
        </p:nvSpPr>
        <p:spPr>
          <a:xfrm>
            <a:off x="875650" y="1334850"/>
            <a:ext cx="6782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Enabling CPGs &amp; Consumer Electronics To Effectively Manage Their Shopper Budget Spend – Global Retailer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1" name="Google Shape;791;g33218d75d89_0_643"/>
          <p:cNvSpPr/>
          <p:nvPr/>
        </p:nvSpPr>
        <p:spPr>
          <a:xfrm>
            <a:off x="9078599" y="925984"/>
            <a:ext cx="2877000" cy="5709600"/>
          </a:xfrm>
          <a:prstGeom prst="roundRect">
            <a:avLst>
              <a:gd fmla="val 711" name="adj"/>
            </a:avLst>
          </a:prstGeom>
          <a:solidFill>
            <a:schemeClr val="dk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g33218d75d89_0_643"/>
          <p:cNvSpPr txBox="1"/>
          <p:nvPr/>
        </p:nvSpPr>
        <p:spPr>
          <a:xfrm>
            <a:off x="866825" y="1641350"/>
            <a:ext cx="7620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300" u="none" cap="none" strike="noStrike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Client:</a:t>
            </a:r>
            <a:endParaRPr i="0" sz="1300" u="none" cap="none" strike="noStrike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prominent global retail leader, known for its extensive network of stores and a diverse product range, including groceries, electronics, and household goods. With a strong e-commerce presence, they are a key player in the retail industry.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3" name="Google Shape;793;g33218d75d89_0_643"/>
          <p:cNvSpPr txBox="1"/>
          <p:nvPr/>
        </p:nvSpPr>
        <p:spPr>
          <a:xfrm>
            <a:off x="866825" y="2580200"/>
            <a:ext cx="7620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Challenge:</a:t>
            </a:r>
            <a:endParaRPr i="0" sz="1600" u="none" cap="none" strike="noStrike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 client recognized the need to enhance its advertising capabilities by moving away from a traditional agency partnership model. This transition required the establishment of a robust, in-house ad server to allow brands and sellers to easily manage their campaigns. The client also required a dedicated operations team to effectively support this new framework.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4" name="Google Shape;794;g33218d75d89_0_643"/>
          <p:cNvSpPr/>
          <p:nvPr/>
        </p:nvSpPr>
        <p:spPr>
          <a:xfrm>
            <a:off x="8879072" y="3994405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g33218d75d89_0_643"/>
          <p:cNvSpPr/>
          <p:nvPr/>
        </p:nvSpPr>
        <p:spPr>
          <a:xfrm>
            <a:off x="8991320" y="4072771"/>
            <a:ext cx="170405" cy="195238"/>
          </a:xfrm>
          <a:custGeom>
            <a:rect b="b" l="l" r="r" t="t"/>
            <a:pathLst>
              <a:path extrusionOk="0" h="445" w="390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33218d75d89_0_643"/>
          <p:cNvSpPr txBox="1"/>
          <p:nvPr/>
        </p:nvSpPr>
        <p:spPr>
          <a:xfrm>
            <a:off x="9395443" y="4061290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98% API Resolution Rate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97" name="Google Shape;797;g33218d75d89_0_643"/>
          <p:cNvSpPr/>
          <p:nvPr/>
        </p:nvSpPr>
        <p:spPr>
          <a:xfrm>
            <a:off x="8879072" y="4662240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g33218d75d89_0_643"/>
          <p:cNvSpPr/>
          <p:nvPr/>
        </p:nvSpPr>
        <p:spPr>
          <a:xfrm>
            <a:off x="8991320" y="4752287"/>
            <a:ext cx="170405" cy="171875"/>
          </a:xfrm>
          <a:custGeom>
            <a:rect b="b" l="l" r="r" t="t"/>
            <a:pathLst>
              <a:path extrusionOk="0" h="417" w="418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3218d75d89_0_643"/>
          <p:cNvSpPr txBox="1"/>
          <p:nvPr/>
        </p:nvSpPr>
        <p:spPr>
          <a:xfrm>
            <a:off x="9395443" y="4616825"/>
            <a:ext cx="2362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98% CSAT on Self Serve support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00" name="Google Shape;800;g33218d75d89_0_643"/>
          <p:cNvSpPr/>
          <p:nvPr/>
        </p:nvSpPr>
        <p:spPr>
          <a:xfrm>
            <a:off x="8879072" y="5330075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con&#10;&#10;Description automatically generated" id="801" name="Google Shape;801;g33218d75d89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320" y="5420872"/>
            <a:ext cx="170376" cy="1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33218d75d89_0_643"/>
          <p:cNvSpPr txBox="1"/>
          <p:nvPr/>
        </p:nvSpPr>
        <p:spPr>
          <a:xfrm>
            <a:off x="9395443" y="5284673"/>
            <a:ext cx="2362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20% Increase in productivity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03" name="Google Shape;803;g33218d75d89_0_643"/>
          <p:cNvSpPr/>
          <p:nvPr/>
        </p:nvSpPr>
        <p:spPr>
          <a:xfrm>
            <a:off x="8879072" y="5997910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D5E0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Icon&#10;&#10;Description automatically generated" id="804" name="Google Shape;804;g33218d75d89_0_6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8883" y="6076282"/>
            <a:ext cx="195246" cy="1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33218d75d89_0_643"/>
          <p:cNvSpPr txBox="1"/>
          <p:nvPr/>
        </p:nvSpPr>
        <p:spPr>
          <a:xfrm>
            <a:off x="9395443" y="6064795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25% efficiency gain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06" name="Google Shape;806;g33218d75d89_0_643"/>
          <p:cNvSpPr txBox="1"/>
          <p:nvPr/>
        </p:nvSpPr>
        <p:spPr>
          <a:xfrm>
            <a:off x="9395443" y="1263518"/>
            <a:ext cx="2140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98% Campaign Migration Success Rate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807" name="Google Shape;807;g33218d75d89_0_643"/>
          <p:cNvGrpSpPr/>
          <p:nvPr/>
        </p:nvGrpSpPr>
        <p:grpSpPr>
          <a:xfrm>
            <a:off x="8879292" y="1278330"/>
            <a:ext cx="394913" cy="352124"/>
            <a:chOff x="10112442" y="882128"/>
            <a:chExt cx="576600" cy="514200"/>
          </a:xfrm>
        </p:grpSpPr>
        <p:sp>
          <p:nvSpPr>
            <p:cNvPr id="808" name="Google Shape;808;g33218d75d89_0_643"/>
            <p:cNvSpPr/>
            <p:nvPr/>
          </p:nvSpPr>
          <p:spPr>
            <a:xfrm>
              <a:off x="10112442" y="882128"/>
              <a:ext cx="576600" cy="514200"/>
            </a:xfrm>
            <a:prstGeom prst="roundRect">
              <a:avLst>
                <a:gd fmla="val 16667" name="adj"/>
              </a:avLst>
            </a:prstGeom>
            <a:solidFill>
              <a:srgbClr val="FE5E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9" name="Google Shape;809;g33218d75d89_0_643"/>
            <p:cNvSpPr/>
            <p:nvPr/>
          </p:nvSpPr>
          <p:spPr>
            <a:xfrm>
              <a:off x="10258092" y="997218"/>
              <a:ext cx="285300" cy="285300"/>
            </a:xfrm>
            <a:prstGeom prst="flowChartSummingJunction">
              <a:avLst/>
            </a:prstGeom>
            <a:solidFill>
              <a:srgbClr val="FE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10" name="Google Shape;810;g33218d75d89_0_643"/>
          <p:cNvSpPr/>
          <p:nvPr/>
        </p:nvSpPr>
        <p:spPr>
          <a:xfrm>
            <a:off x="8879072" y="3311684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g33218d75d89_0_643"/>
          <p:cNvSpPr/>
          <p:nvPr/>
        </p:nvSpPr>
        <p:spPr>
          <a:xfrm>
            <a:off x="8991319" y="3381347"/>
            <a:ext cx="170405" cy="212642"/>
          </a:xfrm>
          <a:custGeom>
            <a:rect b="b" l="l" r="r" t="t"/>
            <a:pathLst>
              <a:path extrusionOk="0" h="498" w="400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lnTo>
                  <a:pt x="142" y="390"/>
                </a:ln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33218d75d89_0_643"/>
          <p:cNvSpPr txBox="1"/>
          <p:nvPr/>
        </p:nvSpPr>
        <p:spPr>
          <a:xfrm>
            <a:off x="9395450" y="3266268"/>
            <a:ext cx="2514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10x Return on Ad Spend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25% Revenue increase via upsells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813" name="Google Shape;813;g33218d75d89_0_643"/>
          <p:cNvCxnSpPr/>
          <p:nvPr/>
        </p:nvCxnSpPr>
        <p:spPr>
          <a:xfrm>
            <a:off x="9455419" y="5839977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4" name="Google Shape;814;g33218d75d89_0_643"/>
          <p:cNvCxnSpPr/>
          <p:nvPr/>
        </p:nvCxnSpPr>
        <p:spPr>
          <a:xfrm>
            <a:off x="9455419" y="5172142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5" name="Google Shape;815;g33218d75d89_0_643"/>
          <p:cNvCxnSpPr/>
          <p:nvPr/>
        </p:nvCxnSpPr>
        <p:spPr>
          <a:xfrm>
            <a:off x="9455419" y="4504307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6" name="Google Shape;816;g33218d75d89_0_643"/>
          <p:cNvCxnSpPr/>
          <p:nvPr/>
        </p:nvCxnSpPr>
        <p:spPr>
          <a:xfrm>
            <a:off x="9455419" y="3836472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7" name="Google Shape;817;g33218d75d89_0_643"/>
          <p:cNvCxnSpPr/>
          <p:nvPr/>
        </p:nvCxnSpPr>
        <p:spPr>
          <a:xfrm>
            <a:off x="9455419" y="3138864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8" name="Google Shape;818;g33218d75d89_0_643"/>
          <p:cNvCxnSpPr/>
          <p:nvPr/>
        </p:nvCxnSpPr>
        <p:spPr>
          <a:xfrm>
            <a:off x="9455419" y="2471029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19" name="Google Shape;819;g33218d75d89_0_643"/>
          <p:cNvCxnSpPr/>
          <p:nvPr/>
        </p:nvCxnSpPr>
        <p:spPr>
          <a:xfrm>
            <a:off x="9455419" y="1803194"/>
            <a:ext cx="2202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20" name="Google Shape;820;g33218d75d89_0_643"/>
          <p:cNvSpPr/>
          <p:nvPr/>
        </p:nvSpPr>
        <p:spPr>
          <a:xfrm>
            <a:off x="8879072" y="2628962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1" name="Google Shape;821;g33218d75d89_0_643"/>
          <p:cNvSpPr txBox="1"/>
          <p:nvPr/>
        </p:nvSpPr>
        <p:spPr>
          <a:xfrm>
            <a:off x="9395443" y="2695846"/>
            <a:ext cx="251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5k+ Creatives trafficked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22" name="Google Shape;822;g33218d75d89_0_643"/>
          <p:cNvSpPr/>
          <p:nvPr/>
        </p:nvSpPr>
        <p:spPr>
          <a:xfrm>
            <a:off x="9015987" y="2719009"/>
            <a:ext cx="120943" cy="171873"/>
          </a:xfrm>
          <a:custGeom>
            <a:rect b="b" l="l" r="r" t="t"/>
            <a:pathLst>
              <a:path extrusionOk="0" h="286" w="199">
                <a:moveTo>
                  <a:pt x="75" y="214"/>
                </a:moveTo>
                <a:cubicBezTo>
                  <a:pt x="75" y="199"/>
                  <a:pt x="75" y="184"/>
                  <a:pt x="75" y="168"/>
                </a:cubicBezTo>
                <a:cubicBezTo>
                  <a:pt x="51" y="166"/>
                  <a:pt x="30" y="158"/>
                  <a:pt x="18" y="137"/>
                </a:cubicBezTo>
                <a:cubicBezTo>
                  <a:pt x="10" y="124"/>
                  <a:pt x="4" y="107"/>
                  <a:pt x="4" y="91"/>
                </a:cubicBezTo>
                <a:cubicBezTo>
                  <a:pt x="3" y="55"/>
                  <a:pt x="31" y="29"/>
                  <a:pt x="74" y="22"/>
                </a:cubicBezTo>
                <a:cubicBezTo>
                  <a:pt x="75" y="15"/>
                  <a:pt x="75" y="8"/>
                  <a:pt x="76" y="0"/>
                </a:cubicBezTo>
                <a:cubicBezTo>
                  <a:pt x="91" y="0"/>
                  <a:pt x="106" y="0"/>
                  <a:pt x="122" y="0"/>
                </a:cubicBezTo>
                <a:cubicBezTo>
                  <a:pt x="123" y="7"/>
                  <a:pt x="123" y="14"/>
                  <a:pt x="124" y="22"/>
                </a:cubicBezTo>
                <a:cubicBezTo>
                  <a:pt x="146" y="25"/>
                  <a:pt x="166" y="32"/>
                  <a:pt x="179" y="50"/>
                </a:cubicBezTo>
                <a:cubicBezTo>
                  <a:pt x="187" y="63"/>
                  <a:pt x="192" y="78"/>
                  <a:pt x="199" y="94"/>
                </a:cubicBezTo>
                <a:cubicBezTo>
                  <a:pt x="179" y="94"/>
                  <a:pt x="164" y="94"/>
                  <a:pt x="148" y="94"/>
                </a:cubicBezTo>
                <a:cubicBezTo>
                  <a:pt x="145" y="82"/>
                  <a:pt x="139" y="73"/>
                  <a:pt x="124" y="71"/>
                </a:cubicBezTo>
                <a:cubicBezTo>
                  <a:pt x="124" y="87"/>
                  <a:pt x="124" y="102"/>
                  <a:pt x="124" y="118"/>
                </a:cubicBezTo>
                <a:cubicBezTo>
                  <a:pt x="170" y="127"/>
                  <a:pt x="195" y="153"/>
                  <a:pt x="195" y="191"/>
                </a:cubicBezTo>
                <a:cubicBezTo>
                  <a:pt x="195" y="229"/>
                  <a:pt x="171" y="254"/>
                  <a:pt x="123" y="265"/>
                </a:cubicBezTo>
                <a:cubicBezTo>
                  <a:pt x="123" y="271"/>
                  <a:pt x="123" y="278"/>
                  <a:pt x="123" y="286"/>
                </a:cubicBezTo>
                <a:cubicBezTo>
                  <a:pt x="107" y="286"/>
                  <a:pt x="92" y="286"/>
                  <a:pt x="76" y="286"/>
                </a:cubicBezTo>
                <a:cubicBezTo>
                  <a:pt x="76" y="279"/>
                  <a:pt x="76" y="272"/>
                  <a:pt x="76" y="264"/>
                </a:cubicBezTo>
                <a:cubicBezTo>
                  <a:pt x="51" y="262"/>
                  <a:pt x="29" y="253"/>
                  <a:pt x="16" y="231"/>
                </a:cubicBezTo>
                <a:cubicBezTo>
                  <a:pt x="9" y="220"/>
                  <a:pt x="6" y="206"/>
                  <a:pt x="0" y="192"/>
                </a:cubicBezTo>
                <a:cubicBezTo>
                  <a:pt x="19" y="192"/>
                  <a:pt x="34" y="192"/>
                  <a:pt x="50" y="192"/>
                </a:cubicBezTo>
                <a:cubicBezTo>
                  <a:pt x="53" y="203"/>
                  <a:pt x="59" y="214"/>
                  <a:pt x="75" y="214"/>
                </a:cubicBezTo>
                <a:close/>
                <a:moveTo>
                  <a:pt x="74" y="72"/>
                </a:moveTo>
                <a:cubicBezTo>
                  <a:pt x="58" y="75"/>
                  <a:pt x="50" y="83"/>
                  <a:pt x="51" y="96"/>
                </a:cubicBezTo>
                <a:cubicBezTo>
                  <a:pt x="53" y="110"/>
                  <a:pt x="60" y="117"/>
                  <a:pt x="74" y="119"/>
                </a:cubicBezTo>
                <a:cubicBezTo>
                  <a:pt x="74" y="102"/>
                  <a:pt x="74" y="87"/>
                  <a:pt x="74" y="72"/>
                </a:cubicBezTo>
                <a:close/>
                <a:moveTo>
                  <a:pt x="123" y="214"/>
                </a:moveTo>
                <a:cubicBezTo>
                  <a:pt x="140" y="210"/>
                  <a:pt x="148" y="202"/>
                  <a:pt x="147" y="189"/>
                </a:cubicBezTo>
                <a:cubicBezTo>
                  <a:pt x="146" y="177"/>
                  <a:pt x="138" y="169"/>
                  <a:pt x="123" y="169"/>
                </a:cubicBezTo>
                <a:cubicBezTo>
                  <a:pt x="123" y="184"/>
                  <a:pt x="123" y="199"/>
                  <a:pt x="123" y="2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33218d75d89_0_643"/>
          <p:cNvSpPr/>
          <p:nvPr/>
        </p:nvSpPr>
        <p:spPr>
          <a:xfrm>
            <a:off x="8879072" y="1961127"/>
            <a:ext cx="394800" cy="3519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4" name="Google Shape;824;g33218d75d89_0_643"/>
          <p:cNvSpPr txBox="1"/>
          <p:nvPr/>
        </p:nvSpPr>
        <p:spPr>
          <a:xfrm>
            <a:off x="9395443" y="2028011"/>
            <a:ext cx="214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$400MN Active campaigns moved without issues</a:t>
            </a:r>
            <a:endParaRPr sz="1100">
              <a:solidFill>
                <a:srgbClr val="D8D8D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25" name="Google Shape;825;g33218d75d89_0_6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7594" y="2063899"/>
            <a:ext cx="197573" cy="1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33218d75d89_0_643"/>
          <p:cNvSpPr/>
          <p:nvPr/>
        </p:nvSpPr>
        <p:spPr>
          <a:xfrm>
            <a:off x="838200" y="3826605"/>
            <a:ext cx="2476500" cy="3900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3218d75d89_0_643"/>
          <p:cNvSpPr txBox="1"/>
          <p:nvPr/>
        </p:nvSpPr>
        <p:spPr>
          <a:xfrm>
            <a:off x="875637" y="3890725"/>
            <a:ext cx="240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Ad-Stack Implementation </a:t>
            </a:r>
            <a:br>
              <a:rPr b="1" lang="en-US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&amp; Migration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8" name="Google Shape;828;g33218d75d89_0_643"/>
          <p:cNvSpPr/>
          <p:nvPr/>
        </p:nvSpPr>
        <p:spPr>
          <a:xfrm>
            <a:off x="3478671" y="3826525"/>
            <a:ext cx="2476500" cy="3900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9" name="Google Shape;829;g33218d75d89_0_643"/>
          <p:cNvSpPr txBox="1"/>
          <p:nvPr/>
        </p:nvSpPr>
        <p:spPr>
          <a:xfrm>
            <a:off x="3516106" y="3890725"/>
            <a:ext cx="240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Managed Services</a:t>
            </a:r>
            <a:endParaRPr b="1"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[Revops]</a:t>
            </a:r>
            <a:endParaRPr b="1"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0" name="Google Shape;830;g33218d75d89_0_643"/>
          <p:cNvSpPr/>
          <p:nvPr/>
        </p:nvSpPr>
        <p:spPr>
          <a:xfrm>
            <a:off x="6111912" y="3826546"/>
            <a:ext cx="2476500" cy="4176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0E28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3218d75d89_0_643"/>
          <p:cNvSpPr txBox="1"/>
          <p:nvPr/>
        </p:nvSpPr>
        <p:spPr>
          <a:xfrm>
            <a:off x="6106328" y="3956121"/>
            <a:ext cx="2476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Self Services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2" name="Google Shape;832;g33218d75d89_0_643"/>
          <p:cNvSpPr txBox="1"/>
          <p:nvPr/>
        </p:nvSpPr>
        <p:spPr>
          <a:xfrm>
            <a:off x="866825" y="3519050"/>
            <a:ext cx="2950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E5E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Solution:</a:t>
            </a:r>
            <a:endParaRPr sz="1600">
              <a:solidFill>
                <a:srgbClr val="FE5E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33" name="Google Shape;833;g33218d75d89_0_643"/>
          <p:cNvSpPr txBox="1"/>
          <p:nvPr/>
        </p:nvSpPr>
        <p:spPr>
          <a:xfrm>
            <a:off x="875644" y="4293174"/>
            <a:ext cx="2401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 Migration: </a:t>
            </a:r>
            <a:br>
              <a:rPr b="1"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Owned the complete implementation and migration of existing campaigns to client’s DSP.</a:t>
            </a:r>
            <a:endParaRPr sz="9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Data Integration:</a:t>
            </a:r>
            <a:r>
              <a:rPr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Seamless integration of existing campaign data into the DSP, ensuring continuity and accuracy.</a:t>
            </a:r>
            <a:endParaRPr b="1" sz="95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4" name="Google Shape;834;g33218d75d89_0_643"/>
          <p:cNvSpPr txBox="1"/>
          <p:nvPr/>
        </p:nvSpPr>
        <p:spPr>
          <a:xfrm>
            <a:off x="3461738" y="4293174"/>
            <a:ext cx="2514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Dedicated Team: </a:t>
            </a:r>
            <a:b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Formed to provide managed services, offering continuous  support to brands and sellers during and after the migration process.</a:t>
            </a:r>
            <a:endParaRPr b="1" sz="9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 Optimization:</a:t>
            </a:r>
            <a:b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Continuous monitoring and optimization of campaigns to enhance performance and ROI.</a:t>
            </a:r>
            <a:endParaRPr b="1" sz="95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5" name="Google Shape;835;g33218d75d89_0_643"/>
          <p:cNvSpPr txBox="1"/>
          <p:nvPr/>
        </p:nvSpPr>
        <p:spPr>
          <a:xfrm>
            <a:off x="6131516" y="4293174"/>
            <a:ext cx="24765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API Connection Support: </a:t>
            </a:r>
            <a:r>
              <a:rPr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Assistance with API integrations for brands needing to connect their systems with the DSP, ensuring seamless data transfer and campaign management.</a:t>
            </a:r>
            <a:endParaRPr sz="9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Self-Serve Support for Brands</a:t>
            </a:r>
            <a:r>
              <a:rPr lang="en-US" sz="95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Ticketing and chat support for brands, allowing them to address all campaign management issues. </a:t>
            </a:r>
            <a:endParaRPr b="1" sz="95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218d75d89_0_695"/>
          <p:cNvSpPr/>
          <p:nvPr/>
        </p:nvSpPr>
        <p:spPr>
          <a:xfrm>
            <a:off x="1970313" y="1409075"/>
            <a:ext cx="4222500" cy="337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2" name="Google Shape;842;g33218d75d89_0_695"/>
          <p:cNvSpPr/>
          <p:nvPr/>
        </p:nvSpPr>
        <p:spPr>
          <a:xfrm>
            <a:off x="6209775" y="1409075"/>
            <a:ext cx="2385900" cy="337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3" name="Google Shape;843;g33218d75d89_0_695"/>
          <p:cNvSpPr/>
          <p:nvPr/>
        </p:nvSpPr>
        <p:spPr>
          <a:xfrm>
            <a:off x="8612638" y="1409075"/>
            <a:ext cx="1406700" cy="337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4" name="Google Shape;844;g33218d75d89_0_695"/>
          <p:cNvSpPr/>
          <p:nvPr/>
        </p:nvSpPr>
        <p:spPr>
          <a:xfrm>
            <a:off x="10036300" y="1409075"/>
            <a:ext cx="1511700" cy="337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5" name="Google Shape;845;g33218d75d89_0_695"/>
          <p:cNvSpPr/>
          <p:nvPr/>
        </p:nvSpPr>
        <p:spPr>
          <a:xfrm>
            <a:off x="659150" y="1409075"/>
            <a:ext cx="1294200" cy="337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846" name="Google Shape;846;g33218d75d89_0_695"/>
          <p:cNvGraphicFramePr/>
          <p:nvPr/>
        </p:nvGraphicFramePr>
        <p:xfrm>
          <a:off x="660500" y="141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{9A797855-086E-4082-8E3A-B4B7A5F8A0CC}</a:tableStyleId>
              </a:tblPr>
              <a:tblGrid>
                <a:gridCol w="1309825"/>
                <a:gridCol w="4228600"/>
                <a:gridCol w="2408550"/>
                <a:gridCol w="1423625"/>
                <a:gridCol w="1516925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Role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Key Value Proposition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Outcome/Impact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Offshore (India)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Onshore (Dallas)</a:t>
                      </a:r>
                      <a:endParaRPr b="1"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Media Planner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Develops data-backed media strategies to optimize ad spend and ensure maximum campaign reach.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15-20%</a:t>
                      </a: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cost efficiency in media spend allocation.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Media Buying &amp; Campaign Management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Executes media buys, ensures seamless campaign execution, and optimizes ROI in real-time.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Increased ROI on ad spend, faster execution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Specialist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Manages data integration, processes large datasets, and ensures accuracy for business intelligence.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Reduces data processing time by </a:t>
                      </a: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30%↓</a:t>
                      </a:r>
                      <a:endParaRPr b="1"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Reporting Specialist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Generates automated reports and dashboards to provide actionable insights for decision-making.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Accelerates decision-making and reduces manual reporting efforts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&amp; Insights Specialist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Analyzes audience trends and campaign performance to refine marketing strategies.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Enhances targeting, leading to higher conversion rates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Creative Designer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Develops high-quality visual assets aligned with brand guidelines and campaign objectives.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Improves engagement rates across campaigns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5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E5E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Billing Analyst</a:t>
                      </a:r>
                      <a:endParaRPr sz="1100">
                        <a:solidFill>
                          <a:srgbClr val="FE5E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Ensures accurate invoicing, financial tracking, and media spend reconciliation.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Reduces discrepancies and financial risk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$1000</a:t>
                      </a:r>
                      <a:endParaRPr sz="11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7" name="Google Shape;847;g33218d75d89_0_695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Rate Card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8" name="Google Shape;848;g33218d75d89_0_695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3218d75d89_0_757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55" name="Google Shape;855;g33218d75d89_0_757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2667263" y="1"/>
            <a:ext cx="6857519" cy="685751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33218d75d89_0_757"/>
          <p:cNvSpPr txBox="1"/>
          <p:nvPr/>
        </p:nvSpPr>
        <p:spPr>
          <a:xfrm>
            <a:off x="129025" y="2895523"/>
            <a:ext cx="120642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1" sz="4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Q &amp; A</a:t>
            </a:r>
            <a:endParaRPr b="1" sz="4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57" name="Google Shape;857;g33218d75d89_0_757"/>
          <p:cNvCxnSpPr/>
          <p:nvPr/>
        </p:nvCxnSpPr>
        <p:spPr>
          <a:xfrm flipH="1" rot="10800000">
            <a:off x="3037368" y="3930390"/>
            <a:ext cx="5841000" cy="20100"/>
          </a:xfrm>
          <a:prstGeom prst="straightConnector1">
            <a:avLst/>
          </a:prstGeom>
          <a:noFill/>
          <a:ln cap="flat" cmpd="sng" w="19050">
            <a:solidFill>
              <a:srgbClr val="FE5E0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3218d75d89_3_0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Rate Card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4" name="Google Shape;864;g33218d75d89_3_0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5" name="Google Shape;865;g33218d75d89_3_0"/>
          <p:cNvSpPr txBox="1"/>
          <p:nvPr/>
        </p:nvSpPr>
        <p:spPr>
          <a:xfrm>
            <a:off x="548654" y="2702902"/>
            <a:ext cx="351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planner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6" name="Google Shape;866;g33218d75d89_3_0"/>
          <p:cNvSpPr txBox="1"/>
          <p:nvPr/>
        </p:nvSpPr>
        <p:spPr>
          <a:xfrm>
            <a:off x="548655" y="3178718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buying and campaign management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7" name="Google Shape;867;g33218d75d89_3_0"/>
          <p:cNvSpPr txBox="1"/>
          <p:nvPr/>
        </p:nvSpPr>
        <p:spPr>
          <a:xfrm>
            <a:off x="548655" y="3813139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 Specialist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8" name="Google Shape;868;g33218d75d89_3_0"/>
          <p:cNvSpPr txBox="1"/>
          <p:nvPr/>
        </p:nvSpPr>
        <p:spPr>
          <a:xfrm>
            <a:off x="548655" y="4288955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Specialist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9" name="Google Shape;869;g33218d75d89_3_0"/>
          <p:cNvSpPr txBox="1"/>
          <p:nvPr/>
        </p:nvSpPr>
        <p:spPr>
          <a:xfrm>
            <a:off x="548655" y="4764770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&amp; Insights Specialist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0" name="Google Shape;870;g33218d75d89_3_0"/>
          <p:cNvSpPr txBox="1"/>
          <p:nvPr/>
        </p:nvSpPr>
        <p:spPr>
          <a:xfrm>
            <a:off x="571316" y="5319889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Designer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1" name="Google Shape;871;g33218d75d89_3_0"/>
          <p:cNvSpPr txBox="1"/>
          <p:nvPr/>
        </p:nvSpPr>
        <p:spPr>
          <a:xfrm>
            <a:off x="593978" y="5795704"/>
            <a:ext cx="60318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-325649" lvl="0" marL="352799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Char char="●"/>
            </a:pPr>
            <a:r>
              <a:rPr b="1" lang="en-US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Billing Analyst</a:t>
            </a:r>
            <a:endParaRPr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2" name="Google Shape;872;g33218d75d89_3_0"/>
          <p:cNvSpPr txBox="1"/>
          <p:nvPr/>
        </p:nvSpPr>
        <p:spPr>
          <a:xfrm>
            <a:off x="548654" y="1995813"/>
            <a:ext cx="5020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offshore (India)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3" name="Google Shape;873;g33218d75d89_3_0"/>
          <p:cNvSpPr txBox="1"/>
          <p:nvPr/>
        </p:nvSpPr>
        <p:spPr>
          <a:xfrm>
            <a:off x="6636304" y="1995813"/>
            <a:ext cx="5020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Onshore (Dallas)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218d75d89_0_781"/>
          <p:cNvSpPr txBox="1"/>
          <p:nvPr>
            <p:ph type="title"/>
          </p:nvPr>
        </p:nvSpPr>
        <p:spPr>
          <a:xfrm>
            <a:off x="838200" y="3157950"/>
            <a:ext cx="111993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3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 sz="63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0" name="Google Shape;880;g33218d75d89_0_781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218d75d89_0_803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87" name="Google Shape;887;g33218d75d89_0_803"/>
          <p:cNvPicPr preferRelativeResize="0"/>
          <p:nvPr/>
        </p:nvPicPr>
        <p:blipFill rotWithShape="1">
          <a:blip r:embed="rId3">
            <a:alphaModFix/>
          </a:blip>
          <a:srcRect b="38256" l="0" r="11134" t="15095"/>
          <a:stretch/>
        </p:blipFill>
        <p:spPr>
          <a:xfrm>
            <a:off x="927300" y="2335787"/>
            <a:ext cx="10337402" cy="30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33218d75d89_0_803"/>
          <p:cNvSpPr txBox="1"/>
          <p:nvPr/>
        </p:nvSpPr>
        <p:spPr>
          <a:xfrm>
            <a:off x="927303" y="173605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1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9" name="Google Shape;889;g33218d75d89_0_803"/>
          <p:cNvSpPr txBox="1"/>
          <p:nvPr/>
        </p:nvSpPr>
        <p:spPr>
          <a:xfrm>
            <a:off x="6880428" y="173605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type="title"/>
          </p:nvPr>
        </p:nvSpPr>
        <p:spPr>
          <a:xfrm>
            <a:off x="838200" y="591043"/>
            <a:ext cx="105156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chivo"/>
              <a:buNone/>
            </a:pPr>
            <a:r>
              <a:rPr lang="en-US">
                <a:latin typeface="Inter"/>
                <a:ea typeface="Inter"/>
                <a:cs typeface="Inter"/>
                <a:sym typeface="Inter"/>
              </a:rPr>
              <a:t>iOPEX Introduction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0" y="1"/>
            <a:ext cx="254643" cy="14912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838200" y="1440875"/>
            <a:ext cx="4905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1500" u="none" cap="none" strike="noStrike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Innovating &amp; Optimizing “Cost to Book / Serve”</a:t>
            </a:r>
            <a:endParaRPr b="0" i="0" sz="1500" u="none" cap="none" strike="noStrike">
              <a:solidFill>
                <a:srgbClr val="EFEFE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19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Enabling “byte size” Agile Transformation</a:t>
            </a:r>
            <a:endParaRPr b="0" i="0" sz="19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5743939" y="3254809"/>
            <a:ext cx="233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629259" y="3254809"/>
            <a:ext cx="192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and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4"/>
          <p:cNvGrpSpPr/>
          <p:nvPr/>
        </p:nvGrpSpPr>
        <p:grpSpPr>
          <a:xfrm>
            <a:off x="3850483" y="2249663"/>
            <a:ext cx="901732" cy="884416"/>
            <a:chOff x="4162156" y="1851698"/>
            <a:chExt cx="1046700" cy="1026600"/>
          </a:xfrm>
        </p:grpSpPr>
        <p:sp>
          <p:nvSpPr>
            <p:cNvPr id="190" name="Google Shape;190;p4"/>
            <p:cNvSpPr/>
            <p:nvPr/>
          </p:nvSpPr>
          <p:spPr>
            <a:xfrm>
              <a:off x="4162156" y="1851698"/>
              <a:ext cx="1046700" cy="1026600"/>
            </a:xfrm>
            <a:prstGeom prst="ellipse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4"/>
            <p:cNvPicPr preferRelativeResize="0"/>
            <p:nvPr/>
          </p:nvPicPr>
          <p:blipFill rotWithShape="1">
            <a:blip r:embed="rId3">
              <a:alphaModFix/>
            </a:blip>
            <a:srcRect b="17114" l="0" r="0" t="0"/>
            <a:stretch/>
          </p:blipFill>
          <p:spPr>
            <a:xfrm>
              <a:off x="4408200" y="2074252"/>
              <a:ext cx="556600" cy="555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4"/>
          <p:cNvSpPr txBox="1"/>
          <p:nvPr/>
        </p:nvSpPr>
        <p:spPr>
          <a:xfrm>
            <a:off x="3462670" y="3254809"/>
            <a:ext cx="167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6462225" y="2249663"/>
            <a:ext cx="901732" cy="884416"/>
            <a:chOff x="6851863" y="1851698"/>
            <a:chExt cx="1046700" cy="1026600"/>
          </a:xfrm>
        </p:grpSpPr>
        <p:sp>
          <p:nvSpPr>
            <p:cNvPr id="194" name="Google Shape;194;p4"/>
            <p:cNvSpPr/>
            <p:nvPr/>
          </p:nvSpPr>
          <p:spPr>
            <a:xfrm>
              <a:off x="6851863" y="1851698"/>
              <a:ext cx="1046700" cy="1026600"/>
            </a:xfrm>
            <a:prstGeom prst="ellipse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p4"/>
            <p:cNvPicPr preferRelativeResize="0"/>
            <p:nvPr/>
          </p:nvPicPr>
          <p:blipFill rotWithShape="1">
            <a:blip r:embed="rId4">
              <a:alphaModFix/>
            </a:blip>
            <a:srcRect b="17328" l="0" r="0" t="0"/>
            <a:stretch/>
          </p:blipFill>
          <p:spPr>
            <a:xfrm>
              <a:off x="7096909" y="2082344"/>
              <a:ext cx="556608" cy="5653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4"/>
          <p:cNvSpPr txBox="1"/>
          <p:nvPr/>
        </p:nvSpPr>
        <p:spPr>
          <a:xfrm>
            <a:off x="3167557" y="3567396"/>
            <a:ext cx="2267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Digital Workflow &amp; Automation 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GenAI-Copilots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BeSpoke Applications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Cybersecurity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347225" y="3567396"/>
            <a:ext cx="2488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data, oversee models, and integrate with apps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Fine-tune, evaluate &amp; train LLMs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User-centric AI solutions design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5668473" y="3567396"/>
            <a:ext cx="24888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Digital Marketing &amp; Media Services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Enterprise Product Support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Customers Experience Services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Font typeface="Inter Medium"/>
              <a:buChar char="●"/>
            </a:pPr>
            <a:r>
              <a:rPr b="0" i="0" lang="en-US" sz="900" u="none" cap="none" strike="noStrike">
                <a:solidFill>
                  <a:srgbClr val="EFEFEF"/>
                </a:solidFill>
                <a:latin typeface="Inter Medium"/>
                <a:ea typeface="Inter Medium"/>
                <a:cs typeface="Inter Medium"/>
                <a:sym typeface="Inter Medium"/>
              </a:rPr>
              <a:t>Digital Health Services</a:t>
            </a:r>
            <a:endParaRPr b="0" i="0" sz="900" u="none" cap="none" strike="noStrike">
              <a:solidFill>
                <a:srgbClr val="EFEFE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475550" y="6178600"/>
            <a:ext cx="7674300" cy="4380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Our AI-driven operations automate tasks, optimize decision-making, and improve productivity, allowing businesses to achieve cost-effective, agile, and scalable operations while maintaining long-term excellence</a:t>
            </a:r>
            <a:endParaRPr i="0" sz="15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0" name="Google Shape;200;p4"/>
          <p:cNvGrpSpPr/>
          <p:nvPr/>
        </p:nvGrpSpPr>
        <p:grpSpPr>
          <a:xfrm>
            <a:off x="568142" y="4491205"/>
            <a:ext cx="7401132" cy="1443124"/>
            <a:chOff x="936250" y="4218101"/>
            <a:chExt cx="7622175" cy="1486225"/>
          </a:xfrm>
        </p:grpSpPr>
        <p:grpSp>
          <p:nvGrpSpPr>
            <p:cNvPr id="201" name="Google Shape;201;p4"/>
            <p:cNvGrpSpPr/>
            <p:nvPr/>
          </p:nvGrpSpPr>
          <p:grpSpPr>
            <a:xfrm>
              <a:off x="936250" y="4218101"/>
              <a:ext cx="2638242" cy="1486225"/>
              <a:chOff x="936250" y="4218101"/>
              <a:chExt cx="2638242" cy="1486225"/>
            </a:xfrm>
          </p:grpSpPr>
          <p:sp>
            <p:nvSpPr>
              <p:cNvPr id="202" name="Google Shape;202;p4"/>
              <p:cNvSpPr txBox="1"/>
              <p:nvPr/>
            </p:nvSpPr>
            <p:spPr>
              <a:xfrm>
                <a:off x="1135797" y="4721451"/>
                <a:ext cx="9363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Revenue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4"/>
              <p:cNvSpPr txBox="1"/>
              <p:nvPr/>
            </p:nvSpPr>
            <p:spPr>
              <a:xfrm>
                <a:off x="1135797" y="5001451"/>
                <a:ext cx="9363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Marketing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4"/>
              <p:cNvSpPr txBox="1"/>
              <p:nvPr/>
            </p:nvSpPr>
            <p:spPr>
              <a:xfrm>
                <a:off x="1135797" y="5295431"/>
                <a:ext cx="9363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Finance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4"/>
              <p:cNvSpPr txBox="1"/>
              <p:nvPr/>
            </p:nvSpPr>
            <p:spPr>
              <a:xfrm>
                <a:off x="2449492" y="4721451"/>
                <a:ext cx="11250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Product Ops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4"/>
              <p:cNvSpPr txBox="1"/>
              <p:nvPr/>
            </p:nvSpPr>
            <p:spPr>
              <a:xfrm>
                <a:off x="2449492" y="5001451"/>
                <a:ext cx="9354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Cloud Ops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4"/>
              <p:cNvSpPr txBox="1"/>
              <p:nvPr/>
            </p:nvSpPr>
            <p:spPr>
              <a:xfrm>
                <a:off x="2449492" y="5295429"/>
                <a:ext cx="9354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Security Ops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4"/>
              <p:cNvSpPr txBox="1"/>
              <p:nvPr/>
            </p:nvSpPr>
            <p:spPr>
              <a:xfrm>
                <a:off x="1135784" y="5561525"/>
                <a:ext cx="10851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Customer Service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4"/>
              <p:cNvSpPr txBox="1"/>
              <p:nvPr/>
            </p:nvSpPr>
            <p:spPr>
              <a:xfrm>
                <a:off x="2449492" y="5561526"/>
                <a:ext cx="10245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Supply Chain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936250" y="4218101"/>
                <a:ext cx="2592900" cy="357000"/>
              </a:xfrm>
              <a:prstGeom prst="roundRect">
                <a:avLst>
                  <a:gd fmla="val 9607" name="adj"/>
                </a:avLst>
              </a:prstGeom>
              <a:solidFill>
                <a:srgbClr val="78909C"/>
              </a:solidFill>
              <a:ln>
                <a:noFill/>
              </a:ln>
            </p:spPr>
            <p:txBody>
              <a:bodyPr anchorCtr="0" anchor="ctr" bIns="55425" lIns="55425" spcFirstLastPara="1" rIns="55425" wrap="square" tIns="55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Functions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3714288" y="4218101"/>
              <a:ext cx="2329500" cy="926150"/>
              <a:chOff x="3714325" y="4218101"/>
              <a:chExt cx="2329500" cy="926150"/>
            </a:xfrm>
          </p:grpSpPr>
          <p:sp>
            <p:nvSpPr>
              <p:cNvPr id="212" name="Google Shape;212;p4"/>
              <p:cNvSpPr txBox="1"/>
              <p:nvPr/>
            </p:nvSpPr>
            <p:spPr>
              <a:xfrm>
                <a:off x="4112089" y="4721451"/>
                <a:ext cx="7617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Telecom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3" name="Google Shape;213;p4"/>
              <p:cNvSpPr txBox="1"/>
              <p:nvPr/>
            </p:nvSpPr>
            <p:spPr>
              <a:xfrm>
                <a:off x="4112089" y="5001451"/>
                <a:ext cx="7617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Hi-Tech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4" name="Google Shape;214;p4"/>
              <p:cNvSpPr txBox="1"/>
              <p:nvPr/>
            </p:nvSpPr>
            <p:spPr>
              <a:xfrm>
                <a:off x="5102690" y="4721451"/>
                <a:ext cx="9057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Media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5" name="Google Shape;215;p4"/>
              <p:cNvSpPr txBox="1"/>
              <p:nvPr/>
            </p:nvSpPr>
            <p:spPr>
              <a:xfrm>
                <a:off x="5102690" y="5001451"/>
                <a:ext cx="9057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Retail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714325" y="4218101"/>
                <a:ext cx="2329500" cy="357000"/>
              </a:xfrm>
              <a:prstGeom prst="roundRect">
                <a:avLst>
                  <a:gd fmla="val 9607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55425" lIns="55425" spcFirstLastPara="1" rIns="55425" wrap="square" tIns="55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Industries</a:t>
                </a:r>
                <a:endParaRPr b="0" i="0" sz="14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6228925" y="4218101"/>
              <a:ext cx="2329500" cy="1486225"/>
              <a:chOff x="6228925" y="4218101"/>
              <a:chExt cx="2329500" cy="1486225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6228925" y="4218101"/>
                <a:ext cx="2329500" cy="357000"/>
              </a:xfrm>
              <a:prstGeom prst="roundRect">
                <a:avLst>
                  <a:gd fmla="val 9607" name="adj"/>
                </a:avLst>
              </a:prstGeom>
              <a:solidFill>
                <a:srgbClr val="FE5E00"/>
              </a:solidFill>
              <a:ln>
                <a:noFill/>
              </a:ln>
            </p:spPr>
            <p:txBody>
              <a:bodyPr anchorCtr="0" anchor="ctr" bIns="55425" lIns="55425" spcFirstLastPara="1" rIns="55425" wrap="square" tIns="55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Outcomes</a:t>
                </a:r>
                <a:endParaRPr b="0" i="0" sz="14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4"/>
              <p:cNvSpPr txBox="1"/>
              <p:nvPr/>
            </p:nvSpPr>
            <p:spPr>
              <a:xfrm>
                <a:off x="6397625" y="4721451"/>
                <a:ext cx="15252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Enhance Cx, Ex , Px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4"/>
              <p:cNvSpPr txBox="1"/>
              <p:nvPr/>
            </p:nvSpPr>
            <p:spPr>
              <a:xfrm>
                <a:off x="6397625" y="5001451"/>
                <a:ext cx="20967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Non-Linearly Scale Operation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4"/>
              <p:cNvSpPr txBox="1"/>
              <p:nvPr/>
            </p:nvSpPr>
            <p:spPr>
              <a:xfrm>
                <a:off x="6397625" y="5268026"/>
                <a:ext cx="20499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Generate Friction free revenue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4"/>
              <p:cNvSpPr txBox="1"/>
              <p:nvPr/>
            </p:nvSpPr>
            <p:spPr>
              <a:xfrm>
                <a:off x="6397625" y="5561526"/>
                <a:ext cx="20499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EFEFEF"/>
                    </a:solidFill>
                    <a:latin typeface="Inter"/>
                    <a:ea typeface="Inter"/>
                    <a:cs typeface="Inter"/>
                    <a:sym typeface="Inter"/>
                  </a:rPr>
                  <a:t>Innovate Continuously</a:t>
                </a:r>
                <a:endParaRPr b="0" i="0" sz="900" u="none" cap="none" strike="noStrike">
                  <a:solidFill>
                    <a:srgbClr val="EFEFE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23" name="Google Shape;223;p4"/>
          <p:cNvGrpSpPr/>
          <p:nvPr/>
        </p:nvGrpSpPr>
        <p:grpSpPr>
          <a:xfrm>
            <a:off x="1140917" y="2249701"/>
            <a:ext cx="901732" cy="884416"/>
            <a:chOff x="1371668" y="1851698"/>
            <a:chExt cx="1046700" cy="1026600"/>
          </a:xfrm>
        </p:grpSpPr>
        <p:sp>
          <p:nvSpPr>
            <p:cNvPr id="224" name="Google Shape;224;p4"/>
            <p:cNvSpPr/>
            <p:nvPr/>
          </p:nvSpPr>
          <p:spPr>
            <a:xfrm>
              <a:off x="1371668" y="1851698"/>
              <a:ext cx="1046700" cy="1026600"/>
            </a:xfrm>
            <a:prstGeom prst="ellipse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4"/>
            <p:cNvPicPr preferRelativeResize="0"/>
            <p:nvPr/>
          </p:nvPicPr>
          <p:blipFill rotWithShape="1">
            <a:blip r:embed="rId5">
              <a:alphaModFix/>
            </a:blip>
            <a:srcRect b="14748" l="0" r="0" t="0"/>
            <a:stretch/>
          </p:blipFill>
          <p:spPr>
            <a:xfrm>
              <a:off x="1659266" y="2106388"/>
              <a:ext cx="460800" cy="491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4"/>
          <p:cNvSpPr/>
          <p:nvPr/>
        </p:nvSpPr>
        <p:spPr>
          <a:xfrm>
            <a:off x="8289728" y="1297759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656D78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9482341" y="1673931"/>
            <a:ext cx="1552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AI tools for businesses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AI-powered insights and tools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8" name="Google Shape;228;p4"/>
          <p:cNvGrpSpPr/>
          <p:nvPr/>
        </p:nvGrpSpPr>
        <p:grpSpPr>
          <a:xfrm>
            <a:off x="8378599" y="1464543"/>
            <a:ext cx="1078535" cy="910777"/>
            <a:chOff x="6430200" y="1010700"/>
            <a:chExt cx="808800" cy="683100"/>
          </a:xfrm>
        </p:grpSpPr>
        <p:sp>
          <p:nvSpPr>
            <p:cNvPr id="229" name="Google Shape;229;p4"/>
            <p:cNvSpPr/>
            <p:nvPr/>
          </p:nvSpPr>
          <p:spPr>
            <a:xfrm>
              <a:off x="6493050" y="1010700"/>
              <a:ext cx="683100" cy="68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50" spcFirstLastPara="1" rIns="9145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656D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 txBox="1"/>
            <p:nvPr/>
          </p:nvSpPr>
          <p:spPr>
            <a:xfrm>
              <a:off x="6430200" y="1167600"/>
              <a:ext cx="8088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AI </a:t>
              </a:r>
              <a:endParaRPr b="1" i="0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Engineering</a:t>
              </a:r>
              <a:endParaRPr b="1" i="0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1" name="Google Shape;231;p4"/>
          <p:cNvSpPr/>
          <p:nvPr/>
        </p:nvSpPr>
        <p:spPr>
          <a:xfrm rot="-9900686">
            <a:off x="10914032" y="2301765"/>
            <a:ext cx="910580" cy="9105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"/>
          <p:cNvSpPr/>
          <p:nvPr/>
        </p:nvSpPr>
        <p:spPr>
          <a:xfrm rot="10800000">
            <a:off x="9334114" y="2134713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0913883" y="2301497"/>
            <a:ext cx="910800" cy="9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9482341" y="2510884"/>
            <a:ext cx="1321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Predictive modeling and analysis 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Turning data into actionable insights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0821695" y="2477090"/>
            <a:ext cx="107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&amp; Model Engineering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8326633" y="2971664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656D78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8462410" y="3138448"/>
            <a:ext cx="910800" cy="9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9482341" y="3316636"/>
            <a:ext cx="1427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Automating workflows and processes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Integrating AI with existing systems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8378600" y="3347643"/>
            <a:ext cx="107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Digital Operations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4"/>
          <p:cNvSpPr/>
          <p:nvPr/>
        </p:nvSpPr>
        <p:spPr>
          <a:xfrm rot="-9900686">
            <a:off x="10914032" y="3975712"/>
            <a:ext cx="910580" cy="91058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"/>
          <p:cNvSpPr/>
          <p:nvPr/>
        </p:nvSpPr>
        <p:spPr>
          <a:xfrm rot="10800000">
            <a:off x="9334114" y="3808659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10913883" y="3975443"/>
            <a:ext cx="910800" cy="9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9482341" y="4169231"/>
            <a:ext cx="142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Automating complex and repetitive tasks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AI-driven process optimization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7431" lvl="0" marL="16459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10821695" y="4123158"/>
            <a:ext cx="107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Hyper-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Automation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8326633" y="4645568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656D78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8462410" y="4812352"/>
            <a:ext cx="910800" cy="9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9482341" y="5021740"/>
            <a:ext cx="1427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AI-powered threat detection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Automating cybersecurity processes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8378600" y="5126961"/>
            <a:ext cx="10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Cybersecurity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4"/>
          <p:cNvSpPr/>
          <p:nvPr/>
        </p:nvSpPr>
        <p:spPr>
          <a:xfrm rot="10800000">
            <a:off x="9334114" y="5482569"/>
            <a:ext cx="2707010" cy="1244343"/>
          </a:xfrm>
          <a:custGeom>
            <a:rect b="b" l="l" r="r" t="t"/>
            <a:pathLst>
              <a:path extrusionOk="0" h="508" w="1105">
                <a:moveTo>
                  <a:pt x="974" y="125"/>
                </a:moveTo>
                <a:cubicBezTo>
                  <a:pt x="660" y="125"/>
                  <a:pt x="660" y="125"/>
                  <a:pt x="660" y="125"/>
                </a:cubicBezTo>
                <a:cubicBezTo>
                  <a:pt x="568" y="125"/>
                  <a:pt x="479" y="98"/>
                  <a:pt x="403" y="47"/>
                </a:cubicBezTo>
                <a:cubicBezTo>
                  <a:pt x="358" y="17"/>
                  <a:pt x="303" y="0"/>
                  <a:pt x="244" y="4"/>
                </a:cubicBezTo>
                <a:cubicBezTo>
                  <a:pt x="120" y="13"/>
                  <a:pt x="19" y="113"/>
                  <a:pt x="10" y="237"/>
                </a:cubicBezTo>
                <a:cubicBezTo>
                  <a:pt x="0" y="385"/>
                  <a:pt x="116" y="508"/>
                  <a:pt x="262" y="508"/>
                </a:cubicBezTo>
                <a:cubicBezTo>
                  <a:pt x="315" y="508"/>
                  <a:pt x="364" y="491"/>
                  <a:pt x="405" y="463"/>
                </a:cubicBezTo>
                <a:cubicBezTo>
                  <a:pt x="480" y="411"/>
                  <a:pt x="569" y="386"/>
                  <a:pt x="660" y="386"/>
                </a:cubicBezTo>
                <a:cubicBezTo>
                  <a:pt x="974" y="386"/>
                  <a:pt x="974" y="386"/>
                  <a:pt x="974" y="386"/>
                </a:cubicBezTo>
                <a:cubicBezTo>
                  <a:pt x="1046" y="386"/>
                  <a:pt x="1105" y="328"/>
                  <a:pt x="1105" y="256"/>
                </a:cubicBezTo>
                <a:cubicBezTo>
                  <a:pt x="1105" y="256"/>
                  <a:pt x="1105" y="256"/>
                  <a:pt x="1105" y="256"/>
                </a:cubicBezTo>
                <a:cubicBezTo>
                  <a:pt x="1105" y="184"/>
                  <a:pt x="1046" y="125"/>
                  <a:pt x="974" y="125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10913883" y="5649353"/>
            <a:ext cx="910800" cy="9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56D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9482341" y="5912291"/>
            <a:ext cx="136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 in cloud operations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78232" lvl="0" marL="16459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nter"/>
              <a:buChar char="●"/>
            </a:pPr>
            <a:r>
              <a:rPr b="0" i="0" lang="en-US" sz="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Hybrid cloud integrations</a:t>
            </a:r>
            <a:endParaRPr b="0" i="0" sz="8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10830063" y="5858533"/>
            <a:ext cx="107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Cloud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Engineering</a:t>
            </a:r>
            <a:endParaRPr b="1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9482350" y="805775"/>
            <a:ext cx="2335200" cy="5232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9482950" y="851075"/>
            <a:ext cx="2318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Transformation Levers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Arial"/>
                <a:ea typeface="Arial"/>
                <a:cs typeface="Arial"/>
                <a:sym typeface="Arial"/>
              </a:rPr>
              <a:t>Data + Process + Ops</a:t>
            </a:r>
            <a:endParaRPr b="1" i="0" sz="1000" u="none" cap="none" strike="noStrike">
              <a:solidFill>
                <a:srgbClr val="FE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3218d75d89_0_837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96" name="Google Shape;896;g33218d75d89_0_837"/>
          <p:cNvPicPr preferRelativeResize="0"/>
          <p:nvPr/>
        </p:nvPicPr>
        <p:blipFill rotWithShape="1">
          <a:blip r:embed="rId3">
            <a:alphaModFix/>
          </a:blip>
          <a:srcRect b="2676" l="0" r="0" t="18372"/>
          <a:stretch/>
        </p:blipFill>
        <p:spPr>
          <a:xfrm>
            <a:off x="254700" y="2135925"/>
            <a:ext cx="5899600" cy="35992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7" name="Google Shape;897;g33218d75d89_0_837"/>
          <p:cNvPicPr preferRelativeResize="0"/>
          <p:nvPr/>
        </p:nvPicPr>
        <p:blipFill rotWithShape="1">
          <a:blip r:embed="rId3">
            <a:alphaModFix/>
          </a:blip>
          <a:srcRect b="2676" l="0" r="0" t="18372"/>
          <a:stretch/>
        </p:blipFill>
        <p:spPr>
          <a:xfrm>
            <a:off x="6292400" y="2135925"/>
            <a:ext cx="5899600" cy="35992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8" name="Google Shape;898;g33218d75d89_0_837"/>
          <p:cNvSpPr txBox="1"/>
          <p:nvPr/>
        </p:nvSpPr>
        <p:spPr>
          <a:xfrm>
            <a:off x="536878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1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9" name="Google Shape;899;g33218d75d89_0_837"/>
          <p:cNvSpPr txBox="1"/>
          <p:nvPr/>
        </p:nvSpPr>
        <p:spPr>
          <a:xfrm>
            <a:off x="6292403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0" name="Google Shape;900;g33218d75d89_0_837"/>
          <p:cNvSpPr txBox="1"/>
          <p:nvPr/>
        </p:nvSpPr>
        <p:spPr>
          <a:xfrm>
            <a:off x="5792500" y="3858575"/>
            <a:ext cx="285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Cont.</a:t>
            </a:r>
            <a:endParaRPr i="1"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20628bc1e77316a_0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07" name="Google Shape;907;g220628bc1e77316a_0"/>
          <p:cNvSpPr txBox="1"/>
          <p:nvPr/>
        </p:nvSpPr>
        <p:spPr>
          <a:xfrm>
            <a:off x="536878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1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8" name="Google Shape;908;g220628bc1e77316a_0"/>
          <p:cNvSpPr txBox="1"/>
          <p:nvPr/>
        </p:nvSpPr>
        <p:spPr>
          <a:xfrm>
            <a:off x="6292403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9" name="Google Shape;909;g220628bc1e77316a_0"/>
          <p:cNvSpPr txBox="1"/>
          <p:nvPr/>
        </p:nvSpPr>
        <p:spPr>
          <a:xfrm>
            <a:off x="5792500" y="3858575"/>
            <a:ext cx="285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Cont.</a:t>
            </a:r>
            <a:endParaRPr i="1"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0" name="Google Shape;910;g220628bc1e77316a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289975"/>
            <a:ext cx="5809401" cy="326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220628bc1e77316a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475" y="2289975"/>
            <a:ext cx="5809401" cy="32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20628bc1e77316a_12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18" name="Google Shape;918;g220628bc1e77316a_12"/>
          <p:cNvSpPr txBox="1"/>
          <p:nvPr/>
        </p:nvSpPr>
        <p:spPr>
          <a:xfrm>
            <a:off x="536878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1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9" name="Google Shape;919;g220628bc1e77316a_12"/>
          <p:cNvSpPr txBox="1"/>
          <p:nvPr/>
        </p:nvSpPr>
        <p:spPr>
          <a:xfrm>
            <a:off x="6292403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0" name="Google Shape;920;g220628bc1e77316a_12"/>
          <p:cNvSpPr txBox="1"/>
          <p:nvPr/>
        </p:nvSpPr>
        <p:spPr>
          <a:xfrm>
            <a:off x="5792500" y="3858575"/>
            <a:ext cx="285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Cont.</a:t>
            </a:r>
            <a:endParaRPr i="1"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1" name="Google Shape;921;g220628bc1e77316a_12"/>
          <p:cNvPicPr preferRelativeResize="0"/>
          <p:nvPr/>
        </p:nvPicPr>
        <p:blipFill rotWithShape="1">
          <a:blip r:embed="rId3">
            <a:alphaModFix/>
          </a:blip>
          <a:srcRect b="0" l="0" r="0" t="15182"/>
          <a:stretch/>
        </p:blipFill>
        <p:spPr>
          <a:xfrm>
            <a:off x="254700" y="2649848"/>
            <a:ext cx="5809402" cy="27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220628bc1e77316a_12"/>
          <p:cNvPicPr preferRelativeResize="0"/>
          <p:nvPr/>
        </p:nvPicPr>
        <p:blipFill rotWithShape="1">
          <a:blip r:embed="rId4">
            <a:alphaModFix/>
          </a:blip>
          <a:srcRect b="0" l="0" r="0" t="15182"/>
          <a:stretch/>
        </p:blipFill>
        <p:spPr>
          <a:xfrm>
            <a:off x="6230175" y="2649850"/>
            <a:ext cx="5809424" cy="27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20628bc1e77316a_24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29" name="Google Shape;929;g220628bc1e77316a_24"/>
          <p:cNvSpPr txBox="1"/>
          <p:nvPr/>
        </p:nvSpPr>
        <p:spPr>
          <a:xfrm>
            <a:off x="536878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1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0" name="Google Shape;930;g220628bc1e77316a_24"/>
          <p:cNvSpPr txBox="1"/>
          <p:nvPr/>
        </p:nvSpPr>
        <p:spPr>
          <a:xfrm>
            <a:off x="6292403" y="1491300"/>
            <a:ext cx="1114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  <a:endParaRPr sz="21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1" name="Google Shape;931;g220628bc1e77316a_24"/>
          <p:cNvSpPr txBox="1"/>
          <p:nvPr/>
        </p:nvSpPr>
        <p:spPr>
          <a:xfrm>
            <a:off x="5792500" y="3858575"/>
            <a:ext cx="285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Cont.</a:t>
            </a:r>
            <a:endParaRPr i="1"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32" name="Google Shape;932;g220628bc1e77316a_24"/>
          <p:cNvPicPr preferRelativeResize="0"/>
          <p:nvPr/>
        </p:nvPicPr>
        <p:blipFill rotWithShape="1">
          <a:blip r:embed="rId3">
            <a:alphaModFix/>
          </a:blip>
          <a:srcRect b="0" l="0" r="0" t="12056"/>
          <a:stretch/>
        </p:blipFill>
        <p:spPr>
          <a:xfrm>
            <a:off x="254700" y="2486563"/>
            <a:ext cx="5809401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20628bc1e77316a_24"/>
          <p:cNvPicPr preferRelativeResize="0"/>
          <p:nvPr/>
        </p:nvPicPr>
        <p:blipFill rotWithShape="1">
          <a:blip r:embed="rId3">
            <a:alphaModFix/>
          </a:blip>
          <a:srcRect b="0" l="0" r="0" t="12056"/>
          <a:stretch/>
        </p:blipFill>
        <p:spPr>
          <a:xfrm>
            <a:off x="6292400" y="2486563"/>
            <a:ext cx="5809401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218d75d89_7_0"/>
          <p:cNvSpPr txBox="1"/>
          <p:nvPr/>
        </p:nvSpPr>
        <p:spPr>
          <a:xfrm>
            <a:off x="61047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Reverse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0" name="Google Shape;940;g33218d75d89_7_0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33218d75d89_7_0"/>
          <p:cNvSpPr/>
          <p:nvPr/>
        </p:nvSpPr>
        <p:spPr>
          <a:xfrm>
            <a:off x="691675" y="1532900"/>
            <a:ext cx="2931900" cy="855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Phase 1 </a:t>
            </a:r>
            <a:br>
              <a:rPr lang="en-US"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i="1" lang="en-US" sz="1200"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latin typeface="Inter"/>
                <a:ea typeface="Inter"/>
                <a:cs typeface="Inter"/>
                <a:sym typeface="Inter"/>
              </a:rPr>
              <a:t>Team Onboarding</a:t>
            </a:r>
            <a:endParaRPr i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2" name="Google Shape;942;g33218d75d89_7_0"/>
          <p:cNvSpPr/>
          <p:nvPr/>
        </p:nvSpPr>
        <p:spPr>
          <a:xfrm>
            <a:off x="3434657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2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3" name="Google Shape;943;g33218d75d89_7_0"/>
          <p:cNvSpPr/>
          <p:nvPr/>
        </p:nvSpPr>
        <p:spPr>
          <a:xfrm>
            <a:off x="6177638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3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i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4" name="Google Shape;944;g33218d75d89_7_0"/>
          <p:cNvSpPr/>
          <p:nvPr/>
        </p:nvSpPr>
        <p:spPr>
          <a:xfrm>
            <a:off x="8920620" y="1532900"/>
            <a:ext cx="2931900" cy="855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4 </a:t>
            </a:r>
            <a:br>
              <a:rPr lang="en-U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Go-Live Execution</a:t>
            </a:r>
            <a:endParaRPr i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5" name="Google Shape;945;g33218d75d89_7_0"/>
          <p:cNvSpPr txBox="1"/>
          <p:nvPr/>
        </p:nvSpPr>
        <p:spPr>
          <a:xfrm>
            <a:off x="7139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Develop process maps, escalation matrix, and workflow documentation.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Recruit SMEs, QA analysts, and campaign managers, mapping responsibilities.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6" name="Google Shape;946;g33218d75d89_7_0"/>
          <p:cNvSpPr txBox="1"/>
          <p:nvPr/>
        </p:nvSpPr>
        <p:spPr>
          <a:xfrm>
            <a:off x="3370400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Train the Trainer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Use Case Training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QA &amp; Troubleshooting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7" name="Google Shape;947;g33218d75d89_7_0"/>
          <p:cNvSpPr txBox="1"/>
          <p:nvPr/>
        </p:nvSpPr>
        <p:spPr>
          <a:xfrm>
            <a:off x="8850125" y="2433225"/>
            <a:ext cx="2720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0184" lvl="0" marL="27432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Phased Responsibility Transfer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Real-Time Performance Monitoring –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8" name="Google Shape;948;g33218d75d89_7_0"/>
          <p:cNvSpPr/>
          <p:nvPr/>
        </p:nvSpPr>
        <p:spPr>
          <a:xfrm>
            <a:off x="691675" y="5712150"/>
            <a:ext cx="1467900" cy="85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Success metrics</a:t>
            </a:r>
            <a:endParaRPr i="1"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9" name="Google Shape;949;g33218d75d89_7_0"/>
          <p:cNvSpPr/>
          <p:nvPr/>
        </p:nvSpPr>
        <p:spPr>
          <a:xfrm>
            <a:off x="2228025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Campaign performance: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±5% from baseline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0" name="Google Shape;950;g33218d75d89_7_0"/>
          <p:cNvSpPr/>
          <p:nvPr/>
        </p:nvSpPr>
        <p:spPr>
          <a:xfrm>
            <a:off x="3845967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QA pass rate: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&gt;95%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1" name="Google Shape;951;g33218d75d89_7_0"/>
          <p:cNvSpPr/>
          <p:nvPr/>
        </p:nvSpPr>
        <p:spPr>
          <a:xfrm>
            <a:off x="5463910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Client satisfaction score: 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Inter"/>
                <a:ea typeface="Inter"/>
                <a:cs typeface="Inter"/>
                <a:sym typeface="Inter"/>
              </a:rPr>
              <a:t>&gt;4.5/5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2" name="Google Shape;952;g33218d75d89_7_0"/>
          <p:cNvSpPr/>
          <p:nvPr/>
        </p:nvSpPr>
        <p:spPr>
          <a:xfrm>
            <a:off x="7081852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Response time adherence: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&gt;98%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3" name="Google Shape;953;g33218d75d89_7_0"/>
          <p:cNvSpPr/>
          <p:nvPr/>
        </p:nvSpPr>
        <p:spPr>
          <a:xfrm>
            <a:off x="8699795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Documentation completeness: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100%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g33218d75d89_7_0"/>
          <p:cNvSpPr/>
          <p:nvPr/>
        </p:nvSpPr>
        <p:spPr>
          <a:xfrm>
            <a:off x="10317737" y="5712150"/>
            <a:ext cx="1534800" cy="8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Inter"/>
                <a:ea typeface="Inter"/>
                <a:cs typeface="Inter"/>
                <a:sym typeface="Inter"/>
              </a:rPr>
              <a:t>Team capability assessment: </a:t>
            </a:r>
            <a:r>
              <a:rPr lang="en-US" sz="1100">
                <a:latin typeface="Inter"/>
                <a:ea typeface="Inter"/>
                <a:cs typeface="Inter"/>
                <a:sym typeface="Inter"/>
              </a:rPr>
              <a:t>95%+ proficiency</a:t>
            </a:r>
            <a:endParaRPr i="1"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3218d75d89_7_96"/>
          <p:cNvSpPr txBox="1"/>
          <p:nvPr/>
        </p:nvSpPr>
        <p:spPr>
          <a:xfrm>
            <a:off x="6177525" y="2459950"/>
            <a:ext cx="25686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Reverse Shadowing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1" name="Google Shape;961;g33218d75d89_7_96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3218d75d89_7_96"/>
          <p:cNvSpPr/>
          <p:nvPr/>
        </p:nvSpPr>
        <p:spPr>
          <a:xfrm>
            <a:off x="691675" y="1605000"/>
            <a:ext cx="3028200" cy="7149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1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Onboarding</a:t>
            </a:r>
            <a:endParaRPr i="1"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3" name="Google Shape;963;g33218d75d89_7_96"/>
          <p:cNvSpPr/>
          <p:nvPr/>
        </p:nvSpPr>
        <p:spPr>
          <a:xfrm>
            <a:off x="3449458" y="1605000"/>
            <a:ext cx="3013500" cy="7149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2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4" name="Google Shape;964;g33218d75d89_7_96"/>
          <p:cNvSpPr/>
          <p:nvPr/>
        </p:nvSpPr>
        <p:spPr>
          <a:xfrm>
            <a:off x="6192542" y="1605000"/>
            <a:ext cx="2998500" cy="7149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3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i="1"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5" name="Google Shape;965;g33218d75d89_7_96"/>
          <p:cNvSpPr/>
          <p:nvPr/>
        </p:nvSpPr>
        <p:spPr>
          <a:xfrm>
            <a:off x="8920625" y="1605000"/>
            <a:ext cx="2931900" cy="7149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4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Go-Live </a:t>
            </a:r>
            <a:b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i="1" lang="en-US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Execution</a:t>
            </a:r>
            <a:endParaRPr i="1"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6" name="Google Shape;966;g33218d75d89_7_96"/>
          <p:cNvSpPr txBox="1"/>
          <p:nvPr/>
        </p:nvSpPr>
        <p:spPr>
          <a:xfrm>
            <a:off x="691675" y="2459950"/>
            <a:ext cx="2482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Develop process maps, escalation matrix, and workflow documentation.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Recruit SMEs, QA analysts, and campaign managers, mapping responsibilities.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7" name="Google Shape;967;g33218d75d89_7_96"/>
          <p:cNvSpPr txBox="1"/>
          <p:nvPr/>
        </p:nvSpPr>
        <p:spPr>
          <a:xfrm>
            <a:off x="3416383" y="2459950"/>
            <a:ext cx="25686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Train the Trainer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Use Case Training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QA &amp; Troubleshooting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8" name="Google Shape;968;g33218d75d89_7_96"/>
          <p:cNvSpPr txBox="1"/>
          <p:nvPr/>
        </p:nvSpPr>
        <p:spPr>
          <a:xfrm>
            <a:off x="8907750" y="2459950"/>
            <a:ext cx="25848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Phased Responsibility Transfer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Real-Time Performance Monitoring –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10184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Inter"/>
              <a:buChar char="●"/>
            </a:pPr>
            <a:r>
              <a:rPr b="1"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– </a:t>
            </a:r>
            <a:r>
              <a:rPr lang="en-US" sz="115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5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9" name="Google Shape;969;g33218d75d89_7_96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970" name="Google Shape;970;g33218d75d89_7_96"/>
          <p:cNvCxnSpPr/>
          <p:nvPr/>
        </p:nvCxnSpPr>
        <p:spPr>
          <a:xfrm>
            <a:off x="3369517" y="2459950"/>
            <a:ext cx="0" cy="325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1" name="Google Shape;971;g33218d75d89_7_96"/>
          <p:cNvCxnSpPr/>
          <p:nvPr/>
        </p:nvCxnSpPr>
        <p:spPr>
          <a:xfrm>
            <a:off x="6096000" y="2459950"/>
            <a:ext cx="0" cy="325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2" name="Google Shape;972;g33218d75d89_7_96"/>
          <p:cNvCxnSpPr/>
          <p:nvPr/>
        </p:nvCxnSpPr>
        <p:spPr>
          <a:xfrm>
            <a:off x="8844658" y="2459950"/>
            <a:ext cx="0" cy="325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73" name="Google Shape;973;g33218d75d89_7_96"/>
          <p:cNvSpPr/>
          <p:nvPr/>
        </p:nvSpPr>
        <p:spPr>
          <a:xfrm>
            <a:off x="691675" y="5880375"/>
            <a:ext cx="1467900" cy="698400"/>
          </a:xfrm>
          <a:prstGeom prst="roundRect">
            <a:avLst>
              <a:gd fmla="val 9028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Success metrics</a:t>
            </a:r>
            <a:endParaRPr i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4" name="Google Shape;974;g33218d75d89_7_96"/>
          <p:cNvSpPr txBox="1"/>
          <p:nvPr/>
        </p:nvSpPr>
        <p:spPr>
          <a:xfrm>
            <a:off x="2309175" y="5950950"/>
            <a:ext cx="9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Campaign </a:t>
            </a:r>
            <a:b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sz="11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5" name="Google Shape;975;g33218d75d89_7_96"/>
          <p:cNvSpPr/>
          <p:nvPr/>
        </p:nvSpPr>
        <p:spPr>
          <a:xfrm>
            <a:off x="2309174" y="6368625"/>
            <a:ext cx="1835409" cy="1572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±5% from baseline</a:t>
            </a:r>
          </a:p>
        </p:txBody>
      </p:sp>
      <p:cxnSp>
        <p:nvCxnSpPr>
          <p:cNvPr id="976" name="Google Shape;976;g33218d75d89_7_96"/>
          <p:cNvCxnSpPr/>
          <p:nvPr/>
        </p:nvCxnSpPr>
        <p:spPr>
          <a:xfrm>
            <a:off x="4258068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g33218d75d89_7_96"/>
          <p:cNvSpPr txBox="1"/>
          <p:nvPr/>
        </p:nvSpPr>
        <p:spPr>
          <a:xfrm>
            <a:off x="4371554" y="5950950"/>
            <a:ext cx="10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QA Pass</a:t>
            </a:r>
            <a:b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Rate</a:t>
            </a:r>
            <a:endParaRPr sz="11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8" name="Google Shape;978;g33218d75d89_7_96"/>
          <p:cNvSpPr/>
          <p:nvPr/>
        </p:nvSpPr>
        <p:spPr>
          <a:xfrm>
            <a:off x="4371553" y="6368625"/>
            <a:ext cx="559391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&gt;95%</a:t>
            </a:r>
          </a:p>
        </p:txBody>
      </p:sp>
      <p:cxnSp>
        <p:nvCxnSpPr>
          <p:cNvPr id="979" name="Google Shape;979;g33218d75d89_7_96"/>
          <p:cNvCxnSpPr/>
          <p:nvPr/>
        </p:nvCxnSpPr>
        <p:spPr>
          <a:xfrm>
            <a:off x="5584539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0" name="Google Shape;980;g33218d75d89_7_96"/>
          <p:cNvSpPr txBox="1"/>
          <p:nvPr/>
        </p:nvSpPr>
        <p:spPr>
          <a:xfrm>
            <a:off x="5698025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Client satisfaction score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1" name="Google Shape;981;g33218d75d89_7_96"/>
          <p:cNvSpPr/>
          <p:nvPr/>
        </p:nvSpPr>
        <p:spPr>
          <a:xfrm>
            <a:off x="5698024" y="6368625"/>
            <a:ext cx="631961" cy="175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&gt;4.5/5</a:t>
            </a:r>
          </a:p>
        </p:txBody>
      </p:sp>
      <p:cxnSp>
        <p:nvCxnSpPr>
          <p:cNvPr id="982" name="Google Shape;982;g33218d75d89_7_96"/>
          <p:cNvCxnSpPr/>
          <p:nvPr/>
        </p:nvCxnSpPr>
        <p:spPr>
          <a:xfrm>
            <a:off x="7083810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g33218d75d89_7_96"/>
          <p:cNvSpPr txBox="1"/>
          <p:nvPr/>
        </p:nvSpPr>
        <p:spPr>
          <a:xfrm>
            <a:off x="7197296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time adherence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g33218d75d89_7_96"/>
          <p:cNvSpPr/>
          <p:nvPr/>
        </p:nvSpPr>
        <p:spPr>
          <a:xfrm>
            <a:off x="7197295" y="6368625"/>
            <a:ext cx="565237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&gt;98%</a:t>
            </a:r>
          </a:p>
        </p:txBody>
      </p:sp>
      <p:cxnSp>
        <p:nvCxnSpPr>
          <p:cNvPr id="985" name="Google Shape;985;g33218d75d89_7_96"/>
          <p:cNvCxnSpPr/>
          <p:nvPr/>
        </p:nvCxnSpPr>
        <p:spPr>
          <a:xfrm>
            <a:off x="8583081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g33218d75d89_7_96"/>
          <p:cNvSpPr txBox="1"/>
          <p:nvPr/>
        </p:nvSpPr>
        <p:spPr>
          <a:xfrm>
            <a:off x="8696567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Documentation completeness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7" name="Google Shape;987;g33218d75d89_7_96"/>
          <p:cNvSpPr/>
          <p:nvPr/>
        </p:nvSpPr>
        <p:spPr>
          <a:xfrm>
            <a:off x="8696566" y="6368625"/>
            <a:ext cx="536008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100%</a:t>
            </a:r>
          </a:p>
        </p:txBody>
      </p:sp>
      <p:cxnSp>
        <p:nvCxnSpPr>
          <p:cNvPr id="988" name="Google Shape;988;g33218d75d89_7_96"/>
          <p:cNvCxnSpPr/>
          <p:nvPr/>
        </p:nvCxnSpPr>
        <p:spPr>
          <a:xfrm>
            <a:off x="10082352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g33218d75d89_7_96"/>
          <p:cNvSpPr txBox="1"/>
          <p:nvPr/>
        </p:nvSpPr>
        <p:spPr>
          <a:xfrm>
            <a:off x="10195838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capability assessment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0" name="Google Shape;990;g33218d75d89_7_96"/>
          <p:cNvSpPr/>
          <p:nvPr/>
        </p:nvSpPr>
        <p:spPr>
          <a:xfrm>
            <a:off x="10195837" y="6368625"/>
            <a:ext cx="1752760" cy="196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95%+ proficiency</a:t>
            </a:r>
          </a:p>
        </p:txBody>
      </p:sp>
      <p:cxnSp>
        <p:nvCxnSpPr>
          <p:cNvPr id="991" name="Google Shape;991;g33218d75d89_7_96"/>
          <p:cNvCxnSpPr/>
          <p:nvPr/>
        </p:nvCxnSpPr>
        <p:spPr>
          <a:xfrm>
            <a:off x="691675" y="5789750"/>
            <a:ext cx="1123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3218d75d89_7_20"/>
          <p:cNvSpPr txBox="1"/>
          <p:nvPr/>
        </p:nvSpPr>
        <p:spPr>
          <a:xfrm>
            <a:off x="6144158" y="2696150"/>
            <a:ext cx="2568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Shadowing</a:t>
            </a:r>
            <a:r>
              <a:rPr b="1" lang="en-US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Reverse Shadowing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8" name="Google Shape;998;g33218d75d89_7_20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</p:txBody>
      </p:sp>
      <p:sp>
        <p:nvSpPr>
          <p:cNvPr id="999" name="Google Shape;999;g33218d75d89_7_20"/>
          <p:cNvSpPr txBox="1"/>
          <p:nvPr/>
        </p:nvSpPr>
        <p:spPr>
          <a:xfrm>
            <a:off x="691675" y="2696150"/>
            <a:ext cx="24822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Develop process maps, escalation matrix, and workflow documentation.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Recruit SMEs, QA analysts, and campaign managers, mapping responsibilities.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0" name="Google Shape;1000;g33218d75d89_7_20"/>
          <p:cNvSpPr txBox="1"/>
          <p:nvPr/>
        </p:nvSpPr>
        <p:spPr>
          <a:xfrm>
            <a:off x="3376667" y="2696150"/>
            <a:ext cx="25686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Train the Trainer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Use Case Training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QA &amp; Troubleshooting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1" name="Google Shape;1001;g33218d75d89_7_20"/>
          <p:cNvSpPr txBox="1"/>
          <p:nvPr/>
        </p:nvSpPr>
        <p:spPr>
          <a:xfrm>
            <a:off x="8911650" y="2696150"/>
            <a:ext cx="27378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Phased Responsibility Transfer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Real-Time Performance Monitoring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2" name="Google Shape;1002;g33218d75d89_7_20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003" name="Google Shape;1003;g33218d75d89_7_20"/>
          <p:cNvCxnSpPr/>
          <p:nvPr/>
        </p:nvCxnSpPr>
        <p:spPr>
          <a:xfrm>
            <a:off x="3277200" y="21961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g33218d75d89_7_20"/>
          <p:cNvCxnSpPr/>
          <p:nvPr/>
        </p:nvCxnSpPr>
        <p:spPr>
          <a:xfrm>
            <a:off x="6044700" y="21961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g33218d75d89_7_20"/>
          <p:cNvCxnSpPr/>
          <p:nvPr/>
        </p:nvCxnSpPr>
        <p:spPr>
          <a:xfrm>
            <a:off x="8812200" y="21961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6" name="Google Shape;1006;g33218d75d89_7_20"/>
          <p:cNvSpPr/>
          <p:nvPr/>
        </p:nvSpPr>
        <p:spPr>
          <a:xfrm>
            <a:off x="691675" y="5725400"/>
            <a:ext cx="1467900" cy="853500"/>
          </a:xfrm>
          <a:prstGeom prst="roundRect">
            <a:avLst>
              <a:gd fmla="val 9028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Success metrics</a:t>
            </a:r>
            <a:endParaRPr i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7" name="Google Shape;1007;g33218d75d89_7_20"/>
          <p:cNvSpPr txBox="1"/>
          <p:nvPr/>
        </p:nvSpPr>
        <p:spPr>
          <a:xfrm>
            <a:off x="2309175" y="5950950"/>
            <a:ext cx="97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Campaign </a:t>
            </a:r>
            <a:b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sz="11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08" name="Google Shape;1008;g33218d75d89_7_20"/>
          <p:cNvCxnSpPr/>
          <p:nvPr/>
        </p:nvCxnSpPr>
        <p:spPr>
          <a:xfrm>
            <a:off x="4258068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g33218d75d89_7_20"/>
          <p:cNvSpPr txBox="1"/>
          <p:nvPr/>
        </p:nvSpPr>
        <p:spPr>
          <a:xfrm>
            <a:off x="4371554" y="5950950"/>
            <a:ext cx="109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QA Pass</a:t>
            </a:r>
            <a:b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Rate</a:t>
            </a:r>
            <a:endParaRPr sz="11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0" name="Google Shape;1010;g33218d75d89_7_20"/>
          <p:cNvSpPr/>
          <p:nvPr/>
        </p:nvSpPr>
        <p:spPr>
          <a:xfrm>
            <a:off x="4371553" y="6368625"/>
            <a:ext cx="559391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&gt;95%</a:t>
            </a:r>
          </a:p>
        </p:txBody>
      </p:sp>
      <p:cxnSp>
        <p:nvCxnSpPr>
          <p:cNvPr id="1011" name="Google Shape;1011;g33218d75d89_7_20"/>
          <p:cNvCxnSpPr/>
          <p:nvPr/>
        </p:nvCxnSpPr>
        <p:spPr>
          <a:xfrm>
            <a:off x="5584539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g33218d75d89_7_20"/>
          <p:cNvSpPr txBox="1"/>
          <p:nvPr/>
        </p:nvSpPr>
        <p:spPr>
          <a:xfrm>
            <a:off x="5698025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Client satisfaction score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3" name="Google Shape;1013;g33218d75d89_7_20"/>
          <p:cNvSpPr/>
          <p:nvPr/>
        </p:nvSpPr>
        <p:spPr>
          <a:xfrm>
            <a:off x="5698024" y="6368625"/>
            <a:ext cx="631961" cy="175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&gt;4.5/5</a:t>
            </a:r>
          </a:p>
        </p:txBody>
      </p:sp>
      <p:cxnSp>
        <p:nvCxnSpPr>
          <p:cNvPr id="1014" name="Google Shape;1014;g33218d75d89_7_20"/>
          <p:cNvCxnSpPr/>
          <p:nvPr/>
        </p:nvCxnSpPr>
        <p:spPr>
          <a:xfrm>
            <a:off x="7083810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g33218d75d89_7_20"/>
          <p:cNvSpPr txBox="1"/>
          <p:nvPr/>
        </p:nvSpPr>
        <p:spPr>
          <a:xfrm>
            <a:off x="7197296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time adherence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g33218d75d89_7_20"/>
          <p:cNvSpPr/>
          <p:nvPr/>
        </p:nvSpPr>
        <p:spPr>
          <a:xfrm>
            <a:off x="7197295" y="6368625"/>
            <a:ext cx="565237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&gt;98%</a:t>
            </a:r>
          </a:p>
        </p:txBody>
      </p:sp>
      <p:cxnSp>
        <p:nvCxnSpPr>
          <p:cNvPr id="1017" name="Google Shape;1017;g33218d75d89_7_20"/>
          <p:cNvCxnSpPr/>
          <p:nvPr/>
        </p:nvCxnSpPr>
        <p:spPr>
          <a:xfrm>
            <a:off x="8583081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g33218d75d89_7_20"/>
          <p:cNvSpPr txBox="1"/>
          <p:nvPr/>
        </p:nvSpPr>
        <p:spPr>
          <a:xfrm>
            <a:off x="8696567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Documentation completeness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9" name="Google Shape;1019;g33218d75d89_7_20"/>
          <p:cNvSpPr/>
          <p:nvPr/>
        </p:nvSpPr>
        <p:spPr>
          <a:xfrm>
            <a:off x="8696566" y="6368625"/>
            <a:ext cx="536008" cy="15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100%</a:t>
            </a:r>
          </a:p>
        </p:txBody>
      </p:sp>
      <p:cxnSp>
        <p:nvCxnSpPr>
          <p:cNvPr id="1020" name="Google Shape;1020;g33218d75d89_7_20"/>
          <p:cNvCxnSpPr/>
          <p:nvPr/>
        </p:nvCxnSpPr>
        <p:spPr>
          <a:xfrm>
            <a:off x="10082352" y="5919825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g33218d75d89_7_20"/>
          <p:cNvSpPr txBox="1"/>
          <p:nvPr/>
        </p:nvSpPr>
        <p:spPr>
          <a:xfrm>
            <a:off x="10195838" y="5950950"/>
            <a:ext cx="12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capability assessment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2" name="Google Shape;1022;g33218d75d89_7_20"/>
          <p:cNvSpPr/>
          <p:nvPr/>
        </p:nvSpPr>
        <p:spPr>
          <a:xfrm>
            <a:off x="10195837" y="6368625"/>
            <a:ext cx="1752760" cy="196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95%+ proficiency</a:t>
            </a:r>
          </a:p>
        </p:txBody>
      </p:sp>
      <p:cxnSp>
        <p:nvCxnSpPr>
          <p:cNvPr id="1023" name="Google Shape;1023;g33218d75d89_7_20"/>
          <p:cNvCxnSpPr/>
          <p:nvPr/>
        </p:nvCxnSpPr>
        <p:spPr>
          <a:xfrm>
            <a:off x="691675" y="5602375"/>
            <a:ext cx="1123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g33218d75d89_7_20"/>
          <p:cNvSpPr/>
          <p:nvPr/>
        </p:nvSpPr>
        <p:spPr>
          <a:xfrm>
            <a:off x="2309174" y="6368625"/>
            <a:ext cx="1835409" cy="1572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±5% from baseline</a:t>
            </a:r>
          </a:p>
        </p:txBody>
      </p:sp>
      <p:sp>
        <p:nvSpPr>
          <p:cNvPr id="1025" name="Google Shape;1025;g33218d75d89_7_20"/>
          <p:cNvSpPr/>
          <p:nvPr/>
        </p:nvSpPr>
        <p:spPr>
          <a:xfrm>
            <a:off x="691675" y="1875418"/>
            <a:ext cx="1022714" cy="2130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1</a:t>
            </a:r>
          </a:p>
        </p:txBody>
      </p:sp>
      <p:sp>
        <p:nvSpPr>
          <p:cNvPr id="1026" name="Google Shape;1026;g33218d75d89_7_20"/>
          <p:cNvSpPr txBox="1"/>
          <p:nvPr/>
        </p:nvSpPr>
        <p:spPr>
          <a:xfrm>
            <a:off x="691675" y="21961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Team Onboarding</a:t>
            </a:r>
            <a:endParaRPr sz="1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7" name="Google Shape;1027;g33218d75d89_7_20"/>
          <p:cNvSpPr/>
          <p:nvPr/>
        </p:nvSpPr>
        <p:spPr>
          <a:xfrm>
            <a:off x="3372767" y="1873975"/>
            <a:ext cx="1083332" cy="215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2</a:t>
            </a:r>
          </a:p>
        </p:txBody>
      </p:sp>
      <p:sp>
        <p:nvSpPr>
          <p:cNvPr id="1028" name="Google Shape;1028;g33218d75d89_7_20"/>
          <p:cNvSpPr txBox="1"/>
          <p:nvPr/>
        </p:nvSpPr>
        <p:spPr>
          <a:xfrm>
            <a:off x="3372767" y="21961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 sz="1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9" name="Google Shape;1029;g33218d75d89_7_20"/>
          <p:cNvSpPr/>
          <p:nvPr/>
        </p:nvSpPr>
        <p:spPr>
          <a:xfrm>
            <a:off x="6140242" y="1873975"/>
            <a:ext cx="1090259" cy="215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3</a:t>
            </a:r>
          </a:p>
        </p:txBody>
      </p:sp>
      <p:sp>
        <p:nvSpPr>
          <p:cNvPr id="1030" name="Google Shape;1030;g33218d75d89_7_20"/>
          <p:cNvSpPr txBox="1"/>
          <p:nvPr/>
        </p:nvSpPr>
        <p:spPr>
          <a:xfrm>
            <a:off x="6140242" y="21961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sz="1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1" name="Google Shape;1031;g33218d75d89_7_20"/>
          <p:cNvSpPr/>
          <p:nvPr/>
        </p:nvSpPr>
        <p:spPr>
          <a:xfrm>
            <a:off x="8907750" y="1875418"/>
            <a:ext cx="1099496" cy="2130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4</a:t>
            </a:r>
          </a:p>
        </p:txBody>
      </p:sp>
      <p:sp>
        <p:nvSpPr>
          <p:cNvPr id="1032" name="Google Shape;1032;g33218d75d89_7_20"/>
          <p:cNvSpPr txBox="1"/>
          <p:nvPr/>
        </p:nvSpPr>
        <p:spPr>
          <a:xfrm>
            <a:off x="8907750" y="21961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Go-Live </a:t>
            </a:r>
            <a:b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Execution</a:t>
            </a:r>
            <a:endParaRPr sz="12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33" name="Google Shape;1033;g33218d75d89_7_20"/>
          <p:cNvCxnSpPr/>
          <p:nvPr/>
        </p:nvCxnSpPr>
        <p:spPr>
          <a:xfrm>
            <a:off x="130125" y="1981936"/>
            <a:ext cx="42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g33218d75d89_7_20"/>
          <p:cNvCxnSpPr/>
          <p:nvPr/>
        </p:nvCxnSpPr>
        <p:spPr>
          <a:xfrm>
            <a:off x="1854450" y="19819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g33218d75d89_7_20"/>
          <p:cNvCxnSpPr/>
          <p:nvPr/>
        </p:nvCxnSpPr>
        <p:spPr>
          <a:xfrm>
            <a:off x="4630075" y="19819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g33218d75d89_7_20"/>
          <p:cNvCxnSpPr/>
          <p:nvPr/>
        </p:nvCxnSpPr>
        <p:spPr>
          <a:xfrm>
            <a:off x="7401025" y="19819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g33218d75d89_7_20"/>
          <p:cNvCxnSpPr/>
          <p:nvPr/>
        </p:nvCxnSpPr>
        <p:spPr>
          <a:xfrm>
            <a:off x="10177775" y="1981936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3218d75d89_0_184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Pilot Phase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4" name="Google Shape;1044;g33218d75d89_0_184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045" name="Google Shape;1045;g33218d75d89_0_184"/>
          <p:cNvGrpSpPr/>
          <p:nvPr/>
        </p:nvGrpSpPr>
        <p:grpSpPr>
          <a:xfrm>
            <a:off x="619905" y="1949770"/>
            <a:ext cx="11293631" cy="3444751"/>
            <a:chOff x="467500" y="79004516"/>
            <a:chExt cx="13494600" cy="4116084"/>
          </a:xfrm>
        </p:grpSpPr>
        <p:sp>
          <p:nvSpPr>
            <p:cNvPr id="1046" name="Google Shape;1046;g33218d75d89_0_184"/>
            <p:cNvSpPr/>
            <p:nvPr/>
          </p:nvSpPr>
          <p:spPr>
            <a:xfrm>
              <a:off x="467500" y="79004516"/>
              <a:ext cx="13494600" cy="404400"/>
            </a:xfrm>
            <a:prstGeom prst="rect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55425" lIns="55425" spcFirstLastPara="1" rIns="55425" wrap="square" tIns="55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47" name="Google Shape;1047;g33218d75d89_0_184"/>
            <p:cNvSpPr txBox="1"/>
            <p:nvPr/>
          </p:nvSpPr>
          <p:spPr>
            <a:xfrm>
              <a:off x="5416460" y="79075916"/>
              <a:ext cx="35850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60 Days</a:t>
              </a:r>
              <a:endParaRPr b="1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48" name="Google Shape;1048;g33218d75d89_0_184"/>
            <p:cNvCxnSpPr/>
            <p:nvPr/>
          </p:nvCxnSpPr>
          <p:spPr>
            <a:xfrm>
              <a:off x="9378175" y="79036016"/>
              <a:ext cx="0" cy="3414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9" name="Google Shape;1049;g33218d75d89_0_184"/>
            <p:cNvSpPr txBox="1"/>
            <p:nvPr/>
          </p:nvSpPr>
          <p:spPr>
            <a:xfrm>
              <a:off x="10617951" y="79075916"/>
              <a:ext cx="32709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90 Days</a:t>
              </a:r>
              <a:endParaRPr b="1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0" name="Google Shape;1050;g33218d75d89_0_184"/>
            <p:cNvSpPr txBox="1"/>
            <p:nvPr/>
          </p:nvSpPr>
          <p:spPr>
            <a:xfrm>
              <a:off x="574975" y="79075916"/>
              <a:ext cx="32709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30 Days</a:t>
              </a:r>
              <a:endParaRPr b="1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51" name="Google Shape;1051;g33218d75d89_0_184"/>
            <p:cNvCxnSpPr/>
            <p:nvPr/>
          </p:nvCxnSpPr>
          <p:spPr>
            <a:xfrm>
              <a:off x="4537250" y="79036016"/>
              <a:ext cx="0" cy="3414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2" name="Google Shape;1052;g33218d75d89_0_184"/>
            <p:cNvSpPr/>
            <p:nvPr/>
          </p:nvSpPr>
          <p:spPr>
            <a:xfrm>
              <a:off x="3780550" y="79746338"/>
              <a:ext cx="6868500" cy="3870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55425" lIns="55425" spcFirstLastPara="1" rIns="55425" wrap="square" tIns="55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Total Campaigns: </a:t>
              </a:r>
              <a:r>
                <a:rPr b="1" lang="en-US">
                  <a:solidFill>
                    <a:srgbClr val="FE5E00"/>
                  </a:solidFill>
                  <a:latin typeface="Inter"/>
                  <a:ea typeface="Inter"/>
                  <a:cs typeface="Inter"/>
                  <a:sym typeface="Inter"/>
                </a:rPr>
                <a:t>1000</a:t>
              </a:r>
              <a:r>
                <a:rPr b="1" lang="en-US"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b="1" lang="en-US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I  </a:t>
              </a:r>
              <a:r>
                <a:rPr lang="en-US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Brands:</a:t>
              </a:r>
              <a:r>
                <a:rPr b="1" lang="en-US"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b="1" lang="en-US">
                  <a:solidFill>
                    <a:srgbClr val="FD5E01"/>
                  </a:solidFill>
                  <a:latin typeface="Inter"/>
                  <a:ea typeface="Inter"/>
                  <a:cs typeface="Inter"/>
                  <a:sym typeface="Inter"/>
                </a:rPr>
                <a:t>90 </a:t>
              </a:r>
              <a:r>
                <a:rPr b="1" lang="en-US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I  </a:t>
              </a:r>
              <a:r>
                <a:rPr lang="en-US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Budget Handled</a:t>
              </a:r>
              <a:r>
                <a:rPr lang="en-US">
                  <a:latin typeface="Inter"/>
                  <a:ea typeface="Inter"/>
                  <a:cs typeface="Inter"/>
                  <a:sym typeface="Inter"/>
                </a:rPr>
                <a:t>:</a:t>
              </a:r>
              <a:r>
                <a:rPr b="1" lang="en-US"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b="1" lang="en-US">
                  <a:solidFill>
                    <a:srgbClr val="FE5E00"/>
                  </a:solidFill>
                  <a:latin typeface="Inter"/>
                  <a:ea typeface="Inter"/>
                  <a:cs typeface="Inter"/>
                  <a:sym typeface="Inter"/>
                </a:rPr>
                <a:t>~ $25M</a:t>
              </a:r>
              <a:endParaRPr b="1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3" name="Google Shape;1053;g33218d75d89_0_184"/>
            <p:cNvSpPr/>
            <p:nvPr/>
          </p:nvSpPr>
          <p:spPr>
            <a:xfrm>
              <a:off x="2116800" y="80604200"/>
              <a:ext cx="4714200" cy="2515500"/>
            </a:xfrm>
            <a:prstGeom prst="roundRect">
              <a:avLst>
                <a:gd fmla="val 5302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455"/>
                </a:buClr>
                <a:buSzPts val="1500"/>
                <a:buFont typeface="Helvetica Neue"/>
                <a:buNone/>
              </a:pPr>
              <a:r>
                <a:t/>
              </a:r>
              <a:endParaRPr i="0" sz="1000" u="none" cap="none" strike="noStrike">
                <a:solidFill>
                  <a:srgbClr val="52545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4" name="Google Shape;1054;g33218d75d89_0_184"/>
            <p:cNvSpPr/>
            <p:nvPr/>
          </p:nvSpPr>
          <p:spPr>
            <a:xfrm>
              <a:off x="7208894" y="80604200"/>
              <a:ext cx="5103900" cy="2515500"/>
            </a:xfrm>
            <a:prstGeom prst="roundRect">
              <a:avLst>
                <a:gd fmla="val 5302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455"/>
                </a:buClr>
                <a:buSzPts val="1500"/>
                <a:buFont typeface="Helvetica Neue"/>
                <a:buNone/>
              </a:pPr>
              <a:r>
                <a:t/>
              </a:r>
              <a:endParaRPr i="0" sz="1000" u="none" cap="none" strike="noStrike">
                <a:solidFill>
                  <a:srgbClr val="52545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5" name="Google Shape;1055;g33218d75d89_0_184"/>
            <p:cNvSpPr txBox="1"/>
            <p:nvPr/>
          </p:nvSpPr>
          <p:spPr>
            <a:xfrm>
              <a:off x="2284656" y="80690300"/>
              <a:ext cx="4463400" cy="24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475" lIns="92475" spcFirstLastPara="1" rIns="92475" wrap="square" tIns="924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E5E00"/>
                  </a:solidFill>
                  <a:latin typeface="Inter"/>
                  <a:ea typeface="Inter"/>
                  <a:cs typeface="Inter"/>
                  <a:sym typeface="Inter"/>
                </a:rPr>
                <a:t>Pilot Kick Off - Team Onboarding</a:t>
              </a:r>
              <a:endParaRPr b="1" sz="15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Scope - Campaign Setup, Creative QA, Optimization etc.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SOP Finalization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Hiring the core team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Credential Set up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6" name="Google Shape;1056;g33218d75d89_0_184"/>
            <p:cNvSpPr txBox="1"/>
            <p:nvPr/>
          </p:nvSpPr>
          <p:spPr>
            <a:xfrm>
              <a:off x="7463232" y="80725200"/>
              <a:ext cx="4649400" cy="19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475" lIns="92475" spcFirstLastPara="1" rIns="92475" wrap="square" tIns="92475">
              <a:spAutoFit/>
            </a:bodyPr>
            <a:lstStyle/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E5E00"/>
                  </a:solidFill>
                  <a:latin typeface="Inter"/>
                  <a:ea typeface="Inter"/>
                  <a:cs typeface="Inter"/>
                  <a:sym typeface="Inter"/>
                </a:rPr>
                <a:t>Training &amp; Go-Live</a:t>
              </a:r>
              <a:endParaRPr b="1" sz="15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Train the trainer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Assessment &amp; Sample use cases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23850" lvl="0" marL="36000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Inter"/>
                <a:buChar char="●"/>
              </a:pPr>
              <a:r>
                <a:rPr lang="en-US" sz="1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Go-live from simple to complex cases</a:t>
              </a:r>
              <a:endParaRPr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3218d75d89_7_154"/>
          <p:cNvSpPr txBox="1"/>
          <p:nvPr/>
        </p:nvSpPr>
        <p:spPr>
          <a:xfrm>
            <a:off x="6144158" y="2543750"/>
            <a:ext cx="2568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Shadowing</a:t>
            </a:r>
            <a:r>
              <a:rPr b="1" lang="en-US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Reverse Shadowing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3" name="Google Shape;1063;g33218d75d89_7_154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</p:txBody>
      </p:sp>
      <p:sp>
        <p:nvSpPr>
          <p:cNvPr id="1064" name="Google Shape;1064;g33218d75d89_7_154"/>
          <p:cNvSpPr txBox="1"/>
          <p:nvPr/>
        </p:nvSpPr>
        <p:spPr>
          <a:xfrm>
            <a:off x="691675" y="2543750"/>
            <a:ext cx="24822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Develop process maps, escalation matrix, and workflow documentation.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Recruit SMEs, QA analysts, and campaign managers, mapping responsibilities.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5" name="Google Shape;1065;g33218d75d89_7_154"/>
          <p:cNvSpPr txBox="1"/>
          <p:nvPr/>
        </p:nvSpPr>
        <p:spPr>
          <a:xfrm>
            <a:off x="3376667" y="2543750"/>
            <a:ext cx="25686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Train the Trainer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Use Case Training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QA &amp; Troubleshooting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6" name="Google Shape;1066;g33218d75d89_7_154"/>
          <p:cNvSpPr txBox="1"/>
          <p:nvPr/>
        </p:nvSpPr>
        <p:spPr>
          <a:xfrm>
            <a:off x="8911650" y="2543750"/>
            <a:ext cx="27378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Phased Responsibility Transfer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Real-Time Performance Monitoring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g33218d75d89_7_154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068" name="Google Shape;1068;g33218d75d89_7_154"/>
          <p:cNvCxnSpPr/>
          <p:nvPr/>
        </p:nvCxnSpPr>
        <p:spPr>
          <a:xfrm>
            <a:off x="3277200" y="20437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g33218d75d89_7_154"/>
          <p:cNvCxnSpPr/>
          <p:nvPr/>
        </p:nvCxnSpPr>
        <p:spPr>
          <a:xfrm>
            <a:off x="6044700" y="20437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g33218d75d89_7_154"/>
          <p:cNvCxnSpPr/>
          <p:nvPr/>
        </p:nvCxnSpPr>
        <p:spPr>
          <a:xfrm>
            <a:off x="8812200" y="2043725"/>
            <a:ext cx="0" cy="316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71" name="Google Shape;1071;g33218d75d89_7_154"/>
          <p:cNvSpPr/>
          <p:nvPr/>
        </p:nvSpPr>
        <p:spPr>
          <a:xfrm>
            <a:off x="691675" y="5526175"/>
            <a:ext cx="11234400" cy="369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Success metrics</a:t>
            </a:r>
            <a:endParaRPr i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72" name="Google Shape;1072;g33218d75d89_7_154"/>
          <p:cNvCxnSpPr/>
          <p:nvPr/>
        </p:nvCxnSpPr>
        <p:spPr>
          <a:xfrm>
            <a:off x="691675" y="5526175"/>
            <a:ext cx="1123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g33218d75d89_7_154"/>
          <p:cNvCxnSpPr/>
          <p:nvPr/>
        </p:nvCxnSpPr>
        <p:spPr>
          <a:xfrm>
            <a:off x="2802319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4" name="Google Shape;1074;g33218d75d89_7_154"/>
          <p:cNvGrpSpPr/>
          <p:nvPr/>
        </p:nvGrpSpPr>
        <p:grpSpPr>
          <a:xfrm>
            <a:off x="3077554" y="6107619"/>
            <a:ext cx="1099500" cy="391662"/>
            <a:chOff x="4371552" y="5846463"/>
            <a:chExt cx="1099500" cy="391662"/>
          </a:xfrm>
        </p:grpSpPr>
        <p:sp>
          <p:nvSpPr>
            <p:cNvPr id="1075" name="Google Shape;1075;g33218d75d89_7_154"/>
            <p:cNvSpPr txBox="1"/>
            <p:nvPr/>
          </p:nvSpPr>
          <p:spPr>
            <a:xfrm>
              <a:off x="4371552" y="6068925"/>
              <a:ext cx="1099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QA Pass Rate</a:t>
              </a:r>
              <a:endParaRPr sz="11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6" name="Google Shape;1076;g33218d75d89_7_154"/>
            <p:cNvSpPr/>
            <p:nvPr/>
          </p:nvSpPr>
          <p:spPr>
            <a:xfrm>
              <a:off x="4641608" y="5846463"/>
              <a:ext cx="559391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&gt;95%</a:t>
              </a:r>
            </a:p>
          </p:txBody>
        </p:sp>
      </p:grpSp>
      <p:cxnSp>
        <p:nvCxnSpPr>
          <p:cNvPr id="1077" name="Google Shape;1077;g33218d75d89_7_154"/>
          <p:cNvCxnSpPr/>
          <p:nvPr/>
        </p:nvCxnSpPr>
        <p:spPr>
          <a:xfrm>
            <a:off x="4452290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8" name="Google Shape;1078;g33218d75d89_7_154"/>
          <p:cNvGrpSpPr/>
          <p:nvPr/>
        </p:nvGrpSpPr>
        <p:grpSpPr>
          <a:xfrm>
            <a:off x="4727525" y="6022869"/>
            <a:ext cx="1272300" cy="561162"/>
            <a:chOff x="5698025" y="5846463"/>
            <a:chExt cx="1272300" cy="561162"/>
          </a:xfrm>
        </p:grpSpPr>
        <p:sp>
          <p:nvSpPr>
            <p:cNvPr id="1079" name="Google Shape;1079;g33218d75d89_7_154"/>
            <p:cNvSpPr txBox="1"/>
            <p:nvPr/>
          </p:nvSpPr>
          <p:spPr>
            <a:xfrm>
              <a:off x="5698025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Client satisfaction score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0" name="Google Shape;1080;g33218d75d89_7_154"/>
            <p:cNvSpPr/>
            <p:nvPr/>
          </p:nvSpPr>
          <p:spPr>
            <a:xfrm>
              <a:off x="6018194" y="5846463"/>
              <a:ext cx="631961" cy="17558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&gt;4.5/5</a:t>
              </a:r>
            </a:p>
          </p:txBody>
        </p:sp>
      </p:grpSp>
      <p:cxnSp>
        <p:nvCxnSpPr>
          <p:cNvPr id="1081" name="Google Shape;1081;g33218d75d89_7_154"/>
          <p:cNvCxnSpPr/>
          <p:nvPr/>
        </p:nvCxnSpPr>
        <p:spPr>
          <a:xfrm>
            <a:off x="6275060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2" name="Google Shape;1082;g33218d75d89_7_154"/>
          <p:cNvGrpSpPr/>
          <p:nvPr/>
        </p:nvGrpSpPr>
        <p:grpSpPr>
          <a:xfrm>
            <a:off x="6550296" y="6022869"/>
            <a:ext cx="1272300" cy="561162"/>
            <a:chOff x="7197298" y="5846463"/>
            <a:chExt cx="1272300" cy="561162"/>
          </a:xfrm>
        </p:grpSpPr>
        <p:sp>
          <p:nvSpPr>
            <p:cNvPr id="1083" name="Google Shape;1083;g33218d75d89_7_154"/>
            <p:cNvSpPr txBox="1"/>
            <p:nvPr/>
          </p:nvSpPr>
          <p:spPr>
            <a:xfrm>
              <a:off x="7197298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Response time adherence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4" name="Google Shape;1084;g33218d75d89_7_154"/>
            <p:cNvSpPr/>
            <p:nvPr/>
          </p:nvSpPr>
          <p:spPr>
            <a:xfrm>
              <a:off x="7550827" y="5846463"/>
              <a:ext cx="565237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&gt;98%</a:t>
              </a:r>
            </a:p>
          </p:txBody>
        </p:sp>
      </p:grpSp>
      <p:cxnSp>
        <p:nvCxnSpPr>
          <p:cNvPr id="1085" name="Google Shape;1085;g33218d75d89_7_154"/>
          <p:cNvCxnSpPr/>
          <p:nvPr/>
        </p:nvCxnSpPr>
        <p:spPr>
          <a:xfrm>
            <a:off x="8097831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6" name="Google Shape;1086;g33218d75d89_7_154"/>
          <p:cNvGrpSpPr/>
          <p:nvPr/>
        </p:nvGrpSpPr>
        <p:grpSpPr>
          <a:xfrm>
            <a:off x="8373066" y="6022869"/>
            <a:ext cx="1272300" cy="561162"/>
            <a:chOff x="8696571" y="5846463"/>
            <a:chExt cx="1272300" cy="561162"/>
          </a:xfrm>
        </p:grpSpPr>
        <p:sp>
          <p:nvSpPr>
            <p:cNvPr id="1087" name="Google Shape;1087;g33218d75d89_7_154"/>
            <p:cNvSpPr txBox="1"/>
            <p:nvPr/>
          </p:nvSpPr>
          <p:spPr>
            <a:xfrm>
              <a:off x="8696571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Documentation completeness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8" name="Google Shape;1088;g33218d75d89_7_154"/>
            <p:cNvSpPr/>
            <p:nvPr/>
          </p:nvSpPr>
          <p:spPr>
            <a:xfrm>
              <a:off x="9064712" y="5846463"/>
              <a:ext cx="536008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100%</a:t>
              </a:r>
            </a:p>
          </p:txBody>
        </p:sp>
      </p:grpSp>
      <p:cxnSp>
        <p:nvCxnSpPr>
          <p:cNvPr id="1089" name="Google Shape;1089;g33218d75d89_7_154"/>
          <p:cNvCxnSpPr/>
          <p:nvPr/>
        </p:nvCxnSpPr>
        <p:spPr>
          <a:xfrm>
            <a:off x="9920602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0" name="Google Shape;1090;g33218d75d89_7_154"/>
          <p:cNvGrpSpPr/>
          <p:nvPr/>
        </p:nvGrpSpPr>
        <p:grpSpPr>
          <a:xfrm>
            <a:off x="10195837" y="6022869"/>
            <a:ext cx="1752760" cy="561162"/>
            <a:chOff x="10195837" y="5846463"/>
            <a:chExt cx="1752760" cy="561162"/>
          </a:xfrm>
        </p:grpSpPr>
        <p:sp>
          <p:nvSpPr>
            <p:cNvPr id="1091" name="Google Shape;1091;g33218d75d89_7_154"/>
            <p:cNvSpPr txBox="1"/>
            <p:nvPr/>
          </p:nvSpPr>
          <p:spPr>
            <a:xfrm>
              <a:off x="10436073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Team capability assessment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2" name="Google Shape;1092;g33218d75d89_7_154"/>
            <p:cNvSpPr/>
            <p:nvPr/>
          </p:nvSpPr>
          <p:spPr>
            <a:xfrm>
              <a:off x="10195837" y="5846463"/>
              <a:ext cx="1752760" cy="19675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95%+ proficiency</a:t>
              </a:r>
            </a:p>
          </p:txBody>
        </p:sp>
      </p:grpSp>
      <p:grpSp>
        <p:nvGrpSpPr>
          <p:cNvPr id="1093" name="Google Shape;1093;g33218d75d89_7_154"/>
          <p:cNvGrpSpPr/>
          <p:nvPr/>
        </p:nvGrpSpPr>
        <p:grpSpPr>
          <a:xfrm>
            <a:off x="691675" y="6107619"/>
            <a:ext cx="1835409" cy="391662"/>
            <a:chOff x="2309174" y="5846463"/>
            <a:chExt cx="1835409" cy="391662"/>
          </a:xfrm>
        </p:grpSpPr>
        <p:sp>
          <p:nvSpPr>
            <p:cNvPr id="1094" name="Google Shape;1094;g33218d75d89_7_154"/>
            <p:cNvSpPr txBox="1"/>
            <p:nvPr/>
          </p:nvSpPr>
          <p:spPr>
            <a:xfrm>
              <a:off x="2329125" y="6068925"/>
              <a:ext cx="1795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Campaign performance</a:t>
              </a:r>
              <a:endParaRPr sz="11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5" name="Google Shape;1095;g33218d75d89_7_154"/>
            <p:cNvSpPr/>
            <p:nvPr/>
          </p:nvSpPr>
          <p:spPr>
            <a:xfrm>
              <a:off x="2309174" y="5846463"/>
              <a:ext cx="1835409" cy="15724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±5% from baseline</a:t>
              </a:r>
            </a:p>
          </p:txBody>
        </p:sp>
      </p:grpSp>
      <p:sp>
        <p:nvSpPr>
          <p:cNvPr id="1096" name="Google Shape;1096;g33218d75d89_7_154"/>
          <p:cNvSpPr/>
          <p:nvPr/>
        </p:nvSpPr>
        <p:spPr>
          <a:xfrm>
            <a:off x="691675" y="1723018"/>
            <a:ext cx="1022714" cy="2130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Phase 1</a:t>
            </a:r>
          </a:p>
        </p:txBody>
      </p:sp>
      <p:sp>
        <p:nvSpPr>
          <p:cNvPr id="1097" name="Google Shape;1097;g33218d75d89_7_154"/>
          <p:cNvSpPr txBox="1"/>
          <p:nvPr/>
        </p:nvSpPr>
        <p:spPr>
          <a:xfrm>
            <a:off x="691675" y="20437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Team Onboarding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8" name="Google Shape;1098;g33218d75d89_7_154"/>
          <p:cNvSpPr/>
          <p:nvPr/>
        </p:nvSpPr>
        <p:spPr>
          <a:xfrm>
            <a:off x="3372767" y="1721575"/>
            <a:ext cx="1083332" cy="215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Phase 2</a:t>
            </a:r>
          </a:p>
        </p:txBody>
      </p:sp>
      <p:sp>
        <p:nvSpPr>
          <p:cNvPr id="1099" name="Google Shape;1099;g33218d75d89_7_154"/>
          <p:cNvSpPr txBox="1"/>
          <p:nvPr/>
        </p:nvSpPr>
        <p:spPr>
          <a:xfrm>
            <a:off x="3372767" y="20437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0" name="Google Shape;1100;g33218d75d89_7_154"/>
          <p:cNvSpPr/>
          <p:nvPr/>
        </p:nvSpPr>
        <p:spPr>
          <a:xfrm>
            <a:off x="6140242" y="1721575"/>
            <a:ext cx="1090259" cy="215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Phase 3</a:t>
            </a:r>
          </a:p>
        </p:txBody>
      </p:sp>
      <p:sp>
        <p:nvSpPr>
          <p:cNvPr id="1101" name="Google Shape;1101;g33218d75d89_7_154"/>
          <p:cNvSpPr txBox="1"/>
          <p:nvPr/>
        </p:nvSpPr>
        <p:spPr>
          <a:xfrm>
            <a:off x="6140242" y="20437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2" name="Google Shape;1102;g33218d75d89_7_154"/>
          <p:cNvSpPr/>
          <p:nvPr/>
        </p:nvSpPr>
        <p:spPr>
          <a:xfrm>
            <a:off x="8907750" y="1723018"/>
            <a:ext cx="1099496" cy="2130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nter"/>
              </a:rPr>
              <a:t>Phase 4</a:t>
            </a:r>
          </a:p>
        </p:txBody>
      </p:sp>
      <p:sp>
        <p:nvSpPr>
          <p:cNvPr id="1103" name="Google Shape;1103;g33218d75d89_7_154"/>
          <p:cNvSpPr txBox="1"/>
          <p:nvPr/>
        </p:nvSpPr>
        <p:spPr>
          <a:xfrm>
            <a:off x="8907750" y="20437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Go-Live </a:t>
            </a:r>
            <a:b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Execution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04" name="Google Shape;1104;g33218d75d89_7_154"/>
          <p:cNvCxnSpPr/>
          <p:nvPr/>
        </p:nvCxnSpPr>
        <p:spPr>
          <a:xfrm>
            <a:off x="1854450" y="18295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g33218d75d89_7_154"/>
          <p:cNvCxnSpPr/>
          <p:nvPr/>
        </p:nvCxnSpPr>
        <p:spPr>
          <a:xfrm>
            <a:off x="4630075" y="18295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g33218d75d89_7_154"/>
          <p:cNvCxnSpPr/>
          <p:nvPr/>
        </p:nvCxnSpPr>
        <p:spPr>
          <a:xfrm>
            <a:off x="7401025" y="1829536"/>
            <a:ext cx="133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g33218d75d89_7_154"/>
          <p:cNvCxnSpPr/>
          <p:nvPr/>
        </p:nvCxnSpPr>
        <p:spPr>
          <a:xfrm>
            <a:off x="10177775" y="1829536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3218d75d89_7_206"/>
          <p:cNvSpPr/>
          <p:nvPr/>
        </p:nvSpPr>
        <p:spPr>
          <a:xfrm>
            <a:off x="762297" y="1608400"/>
            <a:ext cx="10887300" cy="46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14" name="Google Shape;1114;g33218d75d89_7_206"/>
          <p:cNvSpPr txBox="1"/>
          <p:nvPr/>
        </p:nvSpPr>
        <p:spPr>
          <a:xfrm>
            <a:off x="6144150" y="2696150"/>
            <a:ext cx="24822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Shadowing</a:t>
            </a:r>
            <a:r>
              <a:rPr b="1" lang="en-US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Observe client workflows, analyze historical campaign performance, and document key decision-making frameworks.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Reverse Shadowing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Team takes over execution while client provides oversight, refining SOP adherence and decision accuracy.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5" name="Google Shape;1115;g33218d75d89_7_206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Onboarding Plan: Pilot Phase (0-60 Days)</a:t>
            </a:r>
            <a:endParaRPr/>
          </a:p>
        </p:txBody>
      </p:sp>
      <p:sp>
        <p:nvSpPr>
          <p:cNvPr id="1116" name="Google Shape;1116;g33218d75d89_7_206"/>
          <p:cNvSpPr txBox="1"/>
          <p:nvPr/>
        </p:nvSpPr>
        <p:spPr>
          <a:xfrm>
            <a:off x="691675" y="2696150"/>
            <a:ext cx="24822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Scope Definition &amp; Goal Alignment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Define engagement model, success criteria, and campaign execution framework.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SOP Finalization 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Develop process maps, escalation matrix, and workflow documentation.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Team Hiring &amp; Role Definition</a:t>
            </a:r>
            <a:r>
              <a:rPr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Recruit SMEs, QA analysts, and campaign managers, mapping responsibilities.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Credential Set-Up &amp; System Access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Ensure secure access to ad platforms, reporting tools, and quality control dashboards.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7" name="Google Shape;1117;g33218d75d89_7_206"/>
          <p:cNvSpPr txBox="1"/>
          <p:nvPr/>
        </p:nvSpPr>
        <p:spPr>
          <a:xfrm>
            <a:off x="3376667" y="2696150"/>
            <a:ext cx="25686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Train the Trainer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Senior specialists conduct hands-on learning on campaign setup, targeting, bidding, and creative QA.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Use Case Training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Practical simulations of real-world campaigns based on client’s historical data.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QA &amp; Troubleshooting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Deep dive into campaign error detection, budget pacing, and compliance audits.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8" name="Google Shape;1118;g33218d75d89_7_206"/>
          <p:cNvSpPr txBox="1"/>
          <p:nvPr/>
        </p:nvSpPr>
        <p:spPr>
          <a:xfrm>
            <a:off x="8911650" y="2696150"/>
            <a:ext cx="27378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Phased Responsibility Transfer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Begin with simple test campaigns, gradually moving to complex, high-budget setups.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Real-Time Performance Monitoring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 Implement QA checkpoints to ensure campaign accuracy and adherence to KPIs.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7009" lvl="0" marL="27432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Inter"/>
              <a:buChar char="●"/>
            </a:pPr>
            <a:r>
              <a:rPr b="1" lang="en-US" sz="11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Client Sign-Off &amp; Handover Completion </a:t>
            </a:r>
            <a:r>
              <a:rPr b="1"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</a:t>
            </a:r>
            <a:r>
              <a:rPr lang="en-US" sz="11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Achieve performance benchmarks and finalize steady-state transition.</a:t>
            </a:r>
            <a:endParaRPr sz="1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9" name="Google Shape;1119;g33218d75d89_7_206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120" name="Google Shape;1120;g33218d75d89_7_206"/>
          <p:cNvCxnSpPr/>
          <p:nvPr/>
        </p:nvCxnSpPr>
        <p:spPr>
          <a:xfrm>
            <a:off x="3277186" y="2253725"/>
            <a:ext cx="0" cy="311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g33218d75d89_7_206"/>
          <p:cNvCxnSpPr/>
          <p:nvPr/>
        </p:nvCxnSpPr>
        <p:spPr>
          <a:xfrm>
            <a:off x="6044711" y="2253725"/>
            <a:ext cx="0" cy="311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g33218d75d89_7_206"/>
          <p:cNvCxnSpPr/>
          <p:nvPr/>
        </p:nvCxnSpPr>
        <p:spPr>
          <a:xfrm>
            <a:off x="8812236" y="2253725"/>
            <a:ext cx="0" cy="311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23" name="Google Shape;1123;g33218d75d89_7_206"/>
          <p:cNvSpPr/>
          <p:nvPr/>
        </p:nvSpPr>
        <p:spPr>
          <a:xfrm>
            <a:off x="691675" y="5526175"/>
            <a:ext cx="2385900" cy="369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Success metrics</a:t>
            </a:r>
            <a:endParaRPr i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24" name="Google Shape;1124;g33218d75d89_7_206"/>
          <p:cNvCxnSpPr/>
          <p:nvPr/>
        </p:nvCxnSpPr>
        <p:spPr>
          <a:xfrm>
            <a:off x="691675" y="5526175"/>
            <a:ext cx="1123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g33218d75d89_7_206"/>
          <p:cNvCxnSpPr/>
          <p:nvPr/>
        </p:nvCxnSpPr>
        <p:spPr>
          <a:xfrm>
            <a:off x="2802319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6" name="Google Shape;1126;g33218d75d89_7_206"/>
          <p:cNvGrpSpPr/>
          <p:nvPr/>
        </p:nvGrpSpPr>
        <p:grpSpPr>
          <a:xfrm>
            <a:off x="3077554" y="6107619"/>
            <a:ext cx="1099500" cy="391662"/>
            <a:chOff x="4371552" y="5846463"/>
            <a:chExt cx="1099500" cy="391662"/>
          </a:xfrm>
        </p:grpSpPr>
        <p:sp>
          <p:nvSpPr>
            <p:cNvPr id="1127" name="Google Shape;1127;g33218d75d89_7_206"/>
            <p:cNvSpPr txBox="1"/>
            <p:nvPr/>
          </p:nvSpPr>
          <p:spPr>
            <a:xfrm>
              <a:off x="4371552" y="6068925"/>
              <a:ext cx="1099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QA Pass Rate</a:t>
              </a:r>
              <a:endParaRPr sz="11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8" name="Google Shape;1128;g33218d75d89_7_206"/>
            <p:cNvSpPr/>
            <p:nvPr/>
          </p:nvSpPr>
          <p:spPr>
            <a:xfrm>
              <a:off x="4641608" y="5846463"/>
              <a:ext cx="559391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&gt;95%</a:t>
              </a:r>
            </a:p>
          </p:txBody>
        </p:sp>
      </p:grpSp>
      <p:cxnSp>
        <p:nvCxnSpPr>
          <p:cNvPr id="1129" name="Google Shape;1129;g33218d75d89_7_206"/>
          <p:cNvCxnSpPr/>
          <p:nvPr/>
        </p:nvCxnSpPr>
        <p:spPr>
          <a:xfrm>
            <a:off x="4452290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0" name="Google Shape;1130;g33218d75d89_7_206"/>
          <p:cNvGrpSpPr/>
          <p:nvPr/>
        </p:nvGrpSpPr>
        <p:grpSpPr>
          <a:xfrm>
            <a:off x="4727525" y="6022869"/>
            <a:ext cx="1272300" cy="561162"/>
            <a:chOff x="5698025" y="5846463"/>
            <a:chExt cx="1272300" cy="561162"/>
          </a:xfrm>
        </p:grpSpPr>
        <p:sp>
          <p:nvSpPr>
            <p:cNvPr id="1131" name="Google Shape;1131;g33218d75d89_7_206"/>
            <p:cNvSpPr txBox="1"/>
            <p:nvPr/>
          </p:nvSpPr>
          <p:spPr>
            <a:xfrm>
              <a:off x="5698025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Client satisfaction score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2" name="Google Shape;1132;g33218d75d89_7_206"/>
            <p:cNvSpPr/>
            <p:nvPr/>
          </p:nvSpPr>
          <p:spPr>
            <a:xfrm>
              <a:off x="6018194" y="5846463"/>
              <a:ext cx="631961" cy="17558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&gt;4.5/5</a:t>
              </a:r>
            </a:p>
          </p:txBody>
        </p:sp>
      </p:grpSp>
      <p:cxnSp>
        <p:nvCxnSpPr>
          <p:cNvPr id="1133" name="Google Shape;1133;g33218d75d89_7_206"/>
          <p:cNvCxnSpPr/>
          <p:nvPr/>
        </p:nvCxnSpPr>
        <p:spPr>
          <a:xfrm>
            <a:off x="6275060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4" name="Google Shape;1134;g33218d75d89_7_206"/>
          <p:cNvGrpSpPr/>
          <p:nvPr/>
        </p:nvGrpSpPr>
        <p:grpSpPr>
          <a:xfrm>
            <a:off x="6550296" y="6022869"/>
            <a:ext cx="1272300" cy="561162"/>
            <a:chOff x="7197298" y="5846463"/>
            <a:chExt cx="1272300" cy="561162"/>
          </a:xfrm>
        </p:grpSpPr>
        <p:sp>
          <p:nvSpPr>
            <p:cNvPr id="1135" name="Google Shape;1135;g33218d75d89_7_206"/>
            <p:cNvSpPr txBox="1"/>
            <p:nvPr/>
          </p:nvSpPr>
          <p:spPr>
            <a:xfrm>
              <a:off x="7197298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Response time adherence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6" name="Google Shape;1136;g33218d75d89_7_206"/>
            <p:cNvSpPr/>
            <p:nvPr/>
          </p:nvSpPr>
          <p:spPr>
            <a:xfrm>
              <a:off x="7550827" y="5846463"/>
              <a:ext cx="565237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&gt;98%</a:t>
              </a:r>
            </a:p>
          </p:txBody>
        </p:sp>
      </p:grpSp>
      <p:cxnSp>
        <p:nvCxnSpPr>
          <p:cNvPr id="1137" name="Google Shape;1137;g33218d75d89_7_206"/>
          <p:cNvCxnSpPr/>
          <p:nvPr/>
        </p:nvCxnSpPr>
        <p:spPr>
          <a:xfrm>
            <a:off x="8097831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8" name="Google Shape;1138;g33218d75d89_7_206"/>
          <p:cNvGrpSpPr/>
          <p:nvPr/>
        </p:nvGrpSpPr>
        <p:grpSpPr>
          <a:xfrm>
            <a:off x="8373066" y="6022869"/>
            <a:ext cx="1272300" cy="561162"/>
            <a:chOff x="8696571" y="5846463"/>
            <a:chExt cx="1272300" cy="561162"/>
          </a:xfrm>
        </p:grpSpPr>
        <p:sp>
          <p:nvSpPr>
            <p:cNvPr id="1139" name="Google Shape;1139;g33218d75d89_7_206"/>
            <p:cNvSpPr txBox="1"/>
            <p:nvPr/>
          </p:nvSpPr>
          <p:spPr>
            <a:xfrm>
              <a:off x="8696571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Documentation completeness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0" name="Google Shape;1140;g33218d75d89_7_206"/>
            <p:cNvSpPr/>
            <p:nvPr/>
          </p:nvSpPr>
          <p:spPr>
            <a:xfrm>
              <a:off x="9064712" y="5846463"/>
              <a:ext cx="536008" cy="15159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100%</a:t>
              </a:r>
            </a:p>
          </p:txBody>
        </p:sp>
      </p:grpSp>
      <p:cxnSp>
        <p:nvCxnSpPr>
          <p:cNvPr id="1141" name="Google Shape;1141;g33218d75d89_7_206"/>
          <p:cNvCxnSpPr/>
          <p:nvPr/>
        </p:nvCxnSpPr>
        <p:spPr>
          <a:xfrm>
            <a:off x="9920602" y="59937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2" name="Google Shape;1142;g33218d75d89_7_206"/>
          <p:cNvGrpSpPr/>
          <p:nvPr/>
        </p:nvGrpSpPr>
        <p:grpSpPr>
          <a:xfrm>
            <a:off x="10195837" y="6022869"/>
            <a:ext cx="1752760" cy="561162"/>
            <a:chOff x="10195837" y="5846463"/>
            <a:chExt cx="1752760" cy="561162"/>
          </a:xfrm>
        </p:grpSpPr>
        <p:sp>
          <p:nvSpPr>
            <p:cNvPr id="1143" name="Google Shape;1143;g33218d75d89_7_206"/>
            <p:cNvSpPr txBox="1"/>
            <p:nvPr/>
          </p:nvSpPr>
          <p:spPr>
            <a:xfrm>
              <a:off x="10436073" y="6068925"/>
              <a:ext cx="127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Team capability assessment</a:t>
              </a:r>
              <a:endPara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4" name="Google Shape;1144;g33218d75d89_7_206"/>
            <p:cNvSpPr/>
            <p:nvPr/>
          </p:nvSpPr>
          <p:spPr>
            <a:xfrm>
              <a:off x="10195837" y="5846463"/>
              <a:ext cx="1752760" cy="19675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95%+ proficiency</a:t>
              </a:r>
            </a:p>
          </p:txBody>
        </p:sp>
      </p:grpSp>
      <p:grpSp>
        <p:nvGrpSpPr>
          <p:cNvPr id="1145" name="Google Shape;1145;g33218d75d89_7_206"/>
          <p:cNvGrpSpPr/>
          <p:nvPr/>
        </p:nvGrpSpPr>
        <p:grpSpPr>
          <a:xfrm>
            <a:off x="691675" y="6107619"/>
            <a:ext cx="1835409" cy="391662"/>
            <a:chOff x="2309174" y="5846463"/>
            <a:chExt cx="1835409" cy="391662"/>
          </a:xfrm>
        </p:grpSpPr>
        <p:sp>
          <p:nvSpPr>
            <p:cNvPr id="1146" name="Google Shape;1146;g33218d75d89_7_206"/>
            <p:cNvSpPr txBox="1"/>
            <p:nvPr/>
          </p:nvSpPr>
          <p:spPr>
            <a:xfrm>
              <a:off x="2329125" y="6068925"/>
              <a:ext cx="1795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Campaign performance</a:t>
              </a:r>
              <a:endParaRPr sz="11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7" name="Google Shape;1147;g33218d75d89_7_206"/>
            <p:cNvSpPr/>
            <p:nvPr/>
          </p:nvSpPr>
          <p:spPr>
            <a:xfrm>
              <a:off x="2309174" y="5846463"/>
              <a:ext cx="1835409" cy="15724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1"/>
                  </a:solidFill>
                  <a:latin typeface="Inter"/>
                </a:rPr>
                <a:t>±5% from baseline</a:t>
              </a:r>
            </a:p>
          </p:txBody>
        </p:sp>
      </p:grpSp>
      <p:sp>
        <p:nvSpPr>
          <p:cNvPr id="1148" name="Google Shape;1148;g33218d75d89_7_206"/>
          <p:cNvSpPr/>
          <p:nvPr/>
        </p:nvSpPr>
        <p:spPr>
          <a:xfrm>
            <a:off x="11305851" y="1502725"/>
            <a:ext cx="53100" cy="105600"/>
          </a:xfrm>
          <a:prstGeom prst="rtTriangle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9" name="Google Shape;1149;g33218d75d89_7_206"/>
          <p:cNvSpPr/>
          <p:nvPr/>
        </p:nvSpPr>
        <p:spPr>
          <a:xfrm flipH="1" rot="-10780578">
            <a:off x="11305858" y="2072332"/>
            <a:ext cx="53101" cy="105600"/>
          </a:xfrm>
          <a:prstGeom prst="rtTriangle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0" name="Google Shape;1150;g33218d75d89_7_206"/>
          <p:cNvSpPr/>
          <p:nvPr/>
        </p:nvSpPr>
        <p:spPr>
          <a:xfrm>
            <a:off x="8538321" y="1502725"/>
            <a:ext cx="53100" cy="105600"/>
          </a:xfrm>
          <a:prstGeom prst="rtTriangle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1" name="Google Shape;1151;g33218d75d89_7_206"/>
          <p:cNvSpPr/>
          <p:nvPr/>
        </p:nvSpPr>
        <p:spPr>
          <a:xfrm flipH="1" rot="-10780578">
            <a:off x="8538329" y="2072332"/>
            <a:ext cx="53101" cy="105600"/>
          </a:xfrm>
          <a:prstGeom prst="rtTriangle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52" name="Google Shape;1152;g33218d75d89_7_206"/>
          <p:cNvGrpSpPr/>
          <p:nvPr/>
        </p:nvGrpSpPr>
        <p:grpSpPr>
          <a:xfrm>
            <a:off x="5770811" y="1502725"/>
            <a:ext cx="547800" cy="675357"/>
            <a:chOff x="5770811" y="1502725"/>
            <a:chExt cx="547800" cy="675357"/>
          </a:xfrm>
        </p:grpSpPr>
        <p:sp>
          <p:nvSpPr>
            <p:cNvPr id="1153" name="Google Shape;1153;g33218d75d89_7_206"/>
            <p:cNvSpPr/>
            <p:nvPr/>
          </p:nvSpPr>
          <p:spPr>
            <a:xfrm flipH="1" rot="-10780578">
              <a:off x="5770819" y="2072332"/>
              <a:ext cx="53101" cy="105600"/>
            </a:xfrm>
            <a:prstGeom prst="rtTriangle">
              <a:avLst/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54" name="Google Shape;1154;g33218d75d89_7_206"/>
            <p:cNvSpPr/>
            <p:nvPr/>
          </p:nvSpPr>
          <p:spPr>
            <a:xfrm>
              <a:off x="5770811" y="1502725"/>
              <a:ext cx="53100" cy="105600"/>
            </a:xfrm>
            <a:prstGeom prst="rtTriangle">
              <a:avLst/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55" name="Google Shape;1155;g33218d75d89_7_206"/>
            <p:cNvSpPr/>
            <p:nvPr/>
          </p:nvSpPr>
          <p:spPr>
            <a:xfrm>
              <a:off x="5770811" y="1502725"/>
              <a:ext cx="547800" cy="675000"/>
            </a:xfrm>
            <a:prstGeom prst="chevron">
              <a:avLst>
                <a:gd fmla="val 33216" name="adj"/>
              </a:avLst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56" name="Google Shape;1156;g33218d75d89_7_206"/>
          <p:cNvSpPr/>
          <p:nvPr/>
        </p:nvSpPr>
        <p:spPr>
          <a:xfrm flipH="1" rot="-10780578">
            <a:off x="8538344" y="2072332"/>
            <a:ext cx="53101" cy="105600"/>
          </a:xfrm>
          <a:prstGeom prst="rtTriangle">
            <a:avLst/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g33218d75d89_7_206"/>
          <p:cNvSpPr/>
          <p:nvPr/>
        </p:nvSpPr>
        <p:spPr>
          <a:xfrm>
            <a:off x="8538336" y="1502725"/>
            <a:ext cx="53100" cy="105600"/>
          </a:xfrm>
          <a:prstGeom prst="rtTriangle">
            <a:avLst/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g33218d75d89_7_206"/>
          <p:cNvSpPr/>
          <p:nvPr/>
        </p:nvSpPr>
        <p:spPr>
          <a:xfrm>
            <a:off x="8538336" y="1502725"/>
            <a:ext cx="547800" cy="675000"/>
          </a:xfrm>
          <a:prstGeom prst="chevron">
            <a:avLst>
              <a:gd fmla="val 33216" name="adj"/>
            </a:avLst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9" name="Google Shape;1159;g33218d75d89_7_206"/>
          <p:cNvSpPr/>
          <p:nvPr/>
        </p:nvSpPr>
        <p:spPr>
          <a:xfrm flipH="1" rot="-10780578">
            <a:off x="11305869" y="2072332"/>
            <a:ext cx="53101" cy="105600"/>
          </a:xfrm>
          <a:prstGeom prst="rtTriangle">
            <a:avLst/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0" name="Google Shape;1160;g33218d75d89_7_206"/>
          <p:cNvSpPr/>
          <p:nvPr/>
        </p:nvSpPr>
        <p:spPr>
          <a:xfrm>
            <a:off x="11305861" y="1502725"/>
            <a:ext cx="53100" cy="105600"/>
          </a:xfrm>
          <a:prstGeom prst="rtTriangle">
            <a:avLst/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1" name="Google Shape;1161;g33218d75d89_7_206"/>
          <p:cNvSpPr/>
          <p:nvPr/>
        </p:nvSpPr>
        <p:spPr>
          <a:xfrm>
            <a:off x="11305861" y="1502725"/>
            <a:ext cx="547800" cy="675000"/>
          </a:xfrm>
          <a:prstGeom prst="chevron">
            <a:avLst>
              <a:gd fmla="val 33216" name="adj"/>
            </a:avLst>
          </a:prstGeom>
          <a:solidFill>
            <a:srgbClr val="FF5E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2" name="Google Shape;1162;g33218d75d89_7_206"/>
          <p:cNvSpPr/>
          <p:nvPr/>
        </p:nvSpPr>
        <p:spPr>
          <a:xfrm>
            <a:off x="1432699" y="1759500"/>
            <a:ext cx="775102" cy="161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1</a:t>
            </a:r>
          </a:p>
        </p:txBody>
      </p:sp>
      <p:sp>
        <p:nvSpPr>
          <p:cNvPr id="1163" name="Google Shape;1163;g33218d75d89_7_206"/>
          <p:cNvSpPr/>
          <p:nvPr/>
        </p:nvSpPr>
        <p:spPr>
          <a:xfrm>
            <a:off x="4273386" y="1759500"/>
            <a:ext cx="821044" cy="1636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2</a:t>
            </a:r>
          </a:p>
        </p:txBody>
      </p:sp>
      <p:sp>
        <p:nvSpPr>
          <p:cNvPr id="1164" name="Google Shape;1164;g33218d75d89_7_206"/>
          <p:cNvSpPr/>
          <p:nvPr/>
        </p:nvSpPr>
        <p:spPr>
          <a:xfrm>
            <a:off x="7077961" y="1759500"/>
            <a:ext cx="826294" cy="16363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3</a:t>
            </a:r>
          </a:p>
        </p:txBody>
      </p:sp>
      <p:sp>
        <p:nvSpPr>
          <p:cNvPr id="1165" name="Google Shape;1165;g33218d75d89_7_206"/>
          <p:cNvSpPr/>
          <p:nvPr/>
        </p:nvSpPr>
        <p:spPr>
          <a:xfrm>
            <a:off x="9782849" y="1759500"/>
            <a:ext cx="833295" cy="1614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Phase 4</a:t>
            </a:r>
          </a:p>
        </p:txBody>
      </p:sp>
      <p:sp>
        <p:nvSpPr>
          <p:cNvPr id="1166" name="Google Shape;1166;g33218d75d89_7_206"/>
          <p:cNvSpPr txBox="1"/>
          <p:nvPr/>
        </p:nvSpPr>
        <p:spPr>
          <a:xfrm>
            <a:off x="943800" y="21233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Pilot Kick-Off &amp; 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Onboarding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7" name="Google Shape;1167;g33218d75d89_7_206"/>
          <p:cNvSpPr txBox="1"/>
          <p:nvPr/>
        </p:nvSpPr>
        <p:spPr>
          <a:xfrm>
            <a:off x="3784479" y="21233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Training &amp; 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Knowledge Transfer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8" name="Google Shape;1168;g33218d75d89_7_206"/>
          <p:cNvSpPr txBox="1"/>
          <p:nvPr/>
        </p:nvSpPr>
        <p:spPr>
          <a:xfrm>
            <a:off x="6551992" y="21233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Shadowing &amp; 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Reverse Shadowing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9" name="Google Shape;1169;g33218d75d89_7_206"/>
          <p:cNvSpPr txBox="1"/>
          <p:nvPr/>
        </p:nvSpPr>
        <p:spPr>
          <a:xfrm>
            <a:off x="9404100" y="2123325"/>
            <a:ext cx="17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Go-Live 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Execution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70" name="Google Shape;1170;g33218d75d89_7_206"/>
          <p:cNvGrpSpPr/>
          <p:nvPr/>
        </p:nvGrpSpPr>
        <p:grpSpPr>
          <a:xfrm>
            <a:off x="3003261" y="1502550"/>
            <a:ext cx="547800" cy="675357"/>
            <a:chOff x="5770811" y="1502725"/>
            <a:chExt cx="547800" cy="675357"/>
          </a:xfrm>
        </p:grpSpPr>
        <p:sp>
          <p:nvSpPr>
            <p:cNvPr id="1171" name="Google Shape;1171;g33218d75d89_7_206"/>
            <p:cNvSpPr/>
            <p:nvPr/>
          </p:nvSpPr>
          <p:spPr>
            <a:xfrm flipH="1" rot="-10780578">
              <a:off x="5770819" y="2072332"/>
              <a:ext cx="53101" cy="105600"/>
            </a:xfrm>
            <a:prstGeom prst="rtTriangle">
              <a:avLst/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2" name="Google Shape;1172;g33218d75d89_7_206"/>
            <p:cNvSpPr/>
            <p:nvPr/>
          </p:nvSpPr>
          <p:spPr>
            <a:xfrm>
              <a:off x="5770811" y="1502725"/>
              <a:ext cx="53100" cy="105600"/>
            </a:xfrm>
            <a:prstGeom prst="rtTriangle">
              <a:avLst/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73" name="Google Shape;1173;g33218d75d89_7_206"/>
            <p:cNvSpPr/>
            <p:nvPr/>
          </p:nvSpPr>
          <p:spPr>
            <a:xfrm>
              <a:off x="5770811" y="1502725"/>
              <a:ext cx="547800" cy="675000"/>
            </a:xfrm>
            <a:prstGeom prst="chevron">
              <a:avLst>
                <a:gd fmla="val 33216" name="adj"/>
              </a:avLst>
            </a:prstGeom>
            <a:solidFill>
              <a:srgbClr val="FF5E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9f541cf5f_1_223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iOPEX Outcomes To Business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g339f541cf5f_1_223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62" name="Google Shape;262;g339f541cf5f_1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322" y="2566847"/>
            <a:ext cx="3384579" cy="338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39f541cf5f_1_223"/>
          <p:cNvSpPr/>
          <p:nvPr/>
        </p:nvSpPr>
        <p:spPr>
          <a:xfrm>
            <a:off x="5554096" y="1897795"/>
            <a:ext cx="1557477" cy="1557477"/>
          </a:xfrm>
          <a:custGeom>
            <a:rect b="b" l="l" r="r" t="t"/>
            <a:pathLst>
              <a:path extrusionOk="0" h="3622040" w="3622040">
                <a:moveTo>
                  <a:pt x="3622025" y="1811012"/>
                </a:moveTo>
                <a:lnTo>
                  <a:pt x="3621395" y="1859258"/>
                </a:lnTo>
                <a:lnTo>
                  <a:pt x="3619515" y="1907193"/>
                </a:lnTo>
                <a:lnTo>
                  <a:pt x="3616401" y="1954801"/>
                </a:lnTo>
                <a:lnTo>
                  <a:pt x="3612068" y="2002066"/>
                </a:lnTo>
                <a:lnTo>
                  <a:pt x="3606532" y="2048973"/>
                </a:lnTo>
                <a:lnTo>
                  <a:pt x="3599808" y="2095506"/>
                </a:lnTo>
                <a:lnTo>
                  <a:pt x="3591913" y="2141650"/>
                </a:lnTo>
                <a:lnTo>
                  <a:pt x="3582862" y="2187389"/>
                </a:lnTo>
                <a:lnTo>
                  <a:pt x="3572670" y="2232707"/>
                </a:lnTo>
                <a:lnTo>
                  <a:pt x="3561354" y="2277589"/>
                </a:lnTo>
                <a:lnTo>
                  <a:pt x="3548928" y="2322018"/>
                </a:lnTo>
                <a:lnTo>
                  <a:pt x="3535409" y="2365980"/>
                </a:lnTo>
                <a:lnTo>
                  <a:pt x="3520813" y="2409459"/>
                </a:lnTo>
                <a:lnTo>
                  <a:pt x="3505154" y="2452438"/>
                </a:lnTo>
                <a:lnTo>
                  <a:pt x="3488448" y="2494903"/>
                </a:lnTo>
                <a:lnTo>
                  <a:pt x="3470712" y="2536838"/>
                </a:lnTo>
                <a:lnTo>
                  <a:pt x="3451960" y="2578227"/>
                </a:lnTo>
                <a:lnTo>
                  <a:pt x="3432208" y="2619054"/>
                </a:lnTo>
                <a:lnTo>
                  <a:pt x="3411473" y="2659305"/>
                </a:lnTo>
                <a:lnTo>
                  <a:pt x="3389769" y="2698962"/>
                </a:lnTo>
                <a:lnTo>
                  <a:pt x="3367113" y="2738011"/>
                </a:lnTo>
                <a:lnTo>
                  <a:pt x="3343520" y="2776435"/>
                </a:lnTo>
                <a:lnTo>
                  <a:pt x="3319005" y="2814220"/>
                </a:lnTo>
                <a:lnTo>
                  <a:pt x="3293584" y="2851350"/>
                </a:lnTo>
                <a:lnTo>
                  <a:pt x="3267274" y="2887808"/>
                </a:lnTo>
                <a:lnTo>
                  <a:pt x="3240089" y="2923580"/>
                </a:lnTo>
                <a:lnTo>
                  <a:pt x="3212045" y="2958649"/>
                </a:lnTo>
                <a:lnTo>
                  <a:pt x="3183158" y="2993000"/>
                </a:lnTo>
                <a:lnTo>
                  <a:pt x="3153443" y="3026618"/>
                </a:lnTo>
                <a:lnTo>
                  <a:pt x="3122917" y="3059486"/>
                </a:lnTo>
                <a:lnTo>
                  <a:pt x="3091594" y="3091590"/>
                </a:lnTo>
                <a:lnTo>
                  <a:pt x="3059491" y="3122913"/>
                </a:lnTo>
                <a:lnTo>
                  <a:pt x="3026622" y="3153439"/>
                </a:lnTo>
                <a:lnTo>
                  <a:pt x="2993005" y="3183154"/>
                </a:lnTo>
                <a:lnTo>
                  <a:pt x="2958653" y="3212041"/>
                </a:lnTo>
                <a:lnTo>
                  <a:pt x="2923584" y="3240085"/>
                </a:lnTo>
                <a:lnTo>
                  <a:pt x="2887813" y="3267271"/>
                </a:lnTo>
                <a:lnTo>
                  <a:pt x="2851354" y="3293582"/>
                </a:lnTo>
                <a:lnTo>
                  <a:pt x="2814225" y="3319002"/>
                </a:lnTo>
                <a:lnTo>
                  <a:pt x="2776440" y="3343517"/>
                </a:lnTo>
                <a:lnTo>
                  <a:pt x="2738015" y="3367111"/>
                </a:lnTo>
                <a:lnTo>
                  <a:pt x="2698966" y="3389767"/>
                </a:lnTo>
                <a:lnTo>
                  <a:pt x="2659309" y="3411471"/>
                </a:lnTo>
                <a:lnTo>
                  <a:pt x="2619059" y="3432207"/>
                </a:lnTo>
                <a:lnTo>
                  <a:pt x="2578232" y="3451958"/>
                </a:lnTo>
                <a:lnTo>
                  <a:pt x="2536843" y="3470710"/>
                </a:lnTo>
                <a:lnTo>
                  <a:pt x="2494908" y="3488447"/>
                </a:lnTo>
                <a:lnTo>
                  <a:pt x="2452443" y="3505152"/>
                </a:lnTo>
                <a:lnTo>
                  <a:pt x="2409463" y="3520812"/>
                </a:lnTo>
                <a:lnTo>
                  <a:pt x="2365984" y="3535409"/>
                </a:lnTo>
                <a:lnTo>
                  <a:pt x="2322022" y="3548928"/>
                </a:lnTo>
                <a:lnTo>
                  <a:pt x="2277592" y="3561353"/>
                </a:lnTo>
                <a:lnTo>
                  <a:pt x="2232710" y="3572670"/>
                </a:lnTo>
                <a:lnTo>
                  <a:pt x="2187392" y="3582861"/>
                </a:lnTo>
                <a:lnTo>
                  <a:pt x="2141653" y="3591913"/>
                </a:lnTo>
                <a:lnTo>
                  <a:pt x="2095509" y="3599808"/>
                </a:lnTo>
                <a:lnTo>
                  <a:pt x="2048975" y="3606531"/>
                </a:lnTo>
                <a:lnTo>
                  <a:pt x="2002068" y="3612067"/>
                </a:lnTo>
                <a:lnTo>
                  <a:pt x="1954802" y="3616401"/>
                </a:lnTo>
                <a:lnTo>
                  <a:pt x="1907194" y="3619515"/>
                </a:lnTo>
                <a:lnTo>
                  <a:pt x="1859259" y="3621395"/>
                </a:lnTo>
                <a:lnTo>
                  <a:pt x="1811012" y="3622025"/>
                </a:lnTo>
                <a:lnTo>
                  <a:pt x="1762767" y="3621395"/>
                </a:lnTo>
                <a:lnTo>
                  <a:pt x="1714832" y="3619515"/>
                </a:lnTo>
                <a:lnTo>
                  <a:pt x="1667224" y="3616401"/>
                </a:lnTo>
                <a:lnTo>
                  <a:pt x="1619959" y="3612067"/>
                </a:lnTo>
                <a:lnTo>
                  <a:pt x="1573052" y="3606531"/>
                </a:lnTo>
                <a:lnTo>
                  <a:pt x="1526518" y="3599808"/>
                </a:lnTo>
                <a:lnTo>
                  <a:pt x="1480375" y="3591913"/>
                </a:lnTo>
                <a:lnTo>
                  <a:pt x="1434636" y="3582861"/>
                </a:lnTo>
                <a:lnTo>
                  <a:pt x="1389318" y="3572670"/>
                </a:lnTo>
                <a:lnTo>
                  <a:pt x="1344436" y="3561353"/>
                </a:lnTo>
                <a:lnTo>
                  <a:pt x="1300007" y="3548928"/>
                </a:lnTo>
                <a:lnTo>
                  <a:pt x="1256045" y="3535409"/>
                </a:lnTo>
                <a:lnTo>
                  <a:pt x="1212566" y="3520812"/>
                </a:lnTo>
                <a:lnTo>
                  <a:pt x="1169586" y="3505152"/>
                </a:lnTo>
                <a:lnTo>
                  <a:pt x="1127121" y="3488447"/>
                </a:lnTo>
                <a:lnTo>
                  <a:pt x="1085187" y="3470710"/>
                </a:lnTo>
                <a:lnTo>
                  <a:pt x="1043798" y="3451958"/>
                </a:lnTo>
                <a:lnTo>
                  <a:pt x="1002970" y="3432207"/>
                </a:lnTo>
                <a:lnTo>
                  <a:pt x="962720" y="3411471"/>
                </a:lnTo>
                <a:lnTo>
                  <a:pt x="923063" y="3389767"/>
                </a:lnTo>
                <a:lnTo>
                  <a:pt x="884014" y="3367111"/>
                </a:lnTo>
                <a:lnTo>
                  <a:pt x="845590" y="3343517"/>
                </a:lnTo>
                <a:lnTo>
                  <a:pt x="807805" y="3319002"/>
                </a:lnTo>
                <a:lnTo>
                  <a:pt x="770675" y="3293582"/>
                </a:lnTo>
                <a:lnTo>
                  <a:pt x="734217" y="3267271"/>
                </a:lnTo>
                <a:lnTo>
                  <a:pt x="698445" y="3240085"/>
                </a:lnTo>
                <a:lnTo>
                  <a:pt x="663376" y="3212041"/>
                </a:lnTo>
                <a:lnTo>
                  <a:pt x="629024" y="3183154"/>
                </a:lnTo>
                <a:lnTo>
                  <a:pt x="595407" y="3153439"/>
                </a:lnTo>
                <a:lnTo>
                  <a:pt x="562538" y="3122913"/>
                </a:lnTo>
                <a:lnTo>
                  <a:pt x="530435" y="3091590"/>
                </a:lnTo>
                <a:lnTo>
                  <a:pt x="499112" y="3059486"/>
                </a:lnTo>
                <a:lnTo>
                  <a:pt x="468585" y="3026618"/>
                </a:lnTo>
                <a:lnTo>
                  <a:pt x="438871" y="2993000"/>
                </a:lnTo>
                <a:lnTo>
                  <a:pt x="409983" y="2958649"/>
                </a:lnTo>
                <a:lnTo>
                  <a:pt x="381939" y="2923580"/>
                </a:lnTo>
                <a:lnTo>
                  <a:pt x="354754" y="2887808"/>
                </a:lnTo>
                <a:lnTo>
                  <a:pt x="328443" y="2851350"/>
                </a:lnTo>
                <a:lnTo>
                  <a:pt x="303023" y="2814220"/>
                </a:lnTo>
                <a:lnTo>
                  <a:pt x="278508" y="2776435"/>
                </a:lnTo>
                <a:lnTo>
                  <a:pt x="254914" y="2738011"/>
                </a:lnTo>
                <a:lnTo>
                  <a:pt x="232258" y="2698962"/>
                </a:lnTo>
                <a:lnTo>
                  <a:pt x="210554" y="2659305"/>
                </a:lnTo>
                <a:lnTo>
                  <a:pt x="189818" y="2619054"/>
                </a:lnTo>
                <a:lnTo>
                  <a:pt x="170067" y="2578227"/>
                </a:lnTo>
                <a:lnTo>
                  <a:pt x="151315" y="2536838"/>
                </a:lnTo>
                <a:lnTo>
                  <a:pt x="133578" y="2494903"/>
                </a:lnTo>
                <a:lnTo>
                  <a:pt x="116872" y="2452438"/>
                </a:lnTo>
                <a:lnTo>
                  <a:pt x="101213" y="2409459"/>
                </a:lnTo>
                <a:lnTo>
                  <a:pt x="86616" y="2365980"/>
                </a:lnTo>
                <a:lnTo>
                  <a:pt x="73097" y="2322018"/>
                </a:lnTo>
                <a:lnTo>
                  <a:pt x="60672" y="2277589"/>
                </a:lnTo>
                <a:lnTo>
                  <a:pt x="49355" y="2232707"/>
                </a:lnTo>
                <a:lnTo>
                  <a:pt x="39163" y="2187389"/>
                </a:lnTo>
                <a:lnTo>
                  <a:pt x="30112" y="2141650"/>
                </a:lnTo>
                <a:lnTo>
                  <a:pt x="22217" y="2095506"/>
                </a:lnTo>
                <a:lnTo>
                  <a:pt x="15493" y="2048973"/>
                </a:lnTo>
                <a:lnTo>
                  <a:pt x="9957" y="2002066"/>
                </a:lnTo>
                <a:lnTo>
                  <a:pt x="5624" y="1954801"/>
                </a:lnTo>
                <a:lnTo>
                  <a:pt x="2510" y="1907193"/>
                </a:lnTo>
                <a:lnTo>
                  <a:pt x="630" y="1859258"/>
                </a:lnTo>
                <a:lnTo>
                  <a:pt x="0" y="1811012"/>
                </a:lnTo>
                <a:lnTo>
                  <a:pt x="630" y="1762767"/>
                </a:lnTo>
                <a:lnTo>
                  <a:pt x="2510" y="1714832"/>
                </a:lnTo>
                <a:lnTo>
                  <a:pt x="5624" y="1667224"/>
                </a:lnTo>
                <a:lnTo>
                  <a:pt x="9957" y="1619959"/>
                </a:lnTo>
                <a:lnTo>
                  <a:pt x="15493" y="1573052"/>
                </a:lnTo>
                <a:lnTo>
                  <a:pt x="22217" y="1526518"/>
                </a:lnTo>
                <a:lnTo>
                  <a:pt x="30112" y="1480375"/>
                </a:lnTo>
                <a:lnTo>
                  <a:pt x="39163" y="1434636"/>
                </a:lnTo>
                <a:lnTo>
                  <a:pt x="49355" y="1389318"/>
                </a:lnTo>
                <a:lnTo>
                  <a:pt x="60672" y="1344436"/>
                </a:lnTo>
                <a:lnTo>
                  <a:pt x="73097" y="1300007"/>
                </a:lnTo>
                <a:lnTo>
                  <a:pt x="86616" y="1256045"/>
                </a:lnTo>
                <a:lnTo>
                  <a:pt x="101213" y="1212566"/>
                </a:lnTo>
                <a:lnTo>
                  <a:pt x="116872" y="1169586"/>
                </a:lnTo>
                <a:lnTo>
                  <a:pt x="133578" y="1127121"/>
                </a:lnTo>
                <a:lnTo>
                  <a:pt x="151315" y="1085187"/>
                </a:lnTo>
                <a:lnTo>
                  <a:pt x="170067" y="1043798"/>
                </a:lnTo>
                <a:lnTo>
                  <a:pt x="189818" y="1002970"/>
                </a:lnTo>
                <a:lnTo>
                  <a:pt x="210554" y="962720"/>
                </a:lnTo>
                <a:lnTo>
                  <a:pt x="232258" y="923063"/>
                </a:lnTo>
                <a:lnTo>
                  <a:pt x="254914" y="884014"/>
                </a:lnTo>
                <a:lnTo>
                  <a:pt x="278508" y="845590"/>
                </a:lnTo>
                <a:lnTo>
                  <a:pt x="303023" y="807805"/>
                </a:lnTo>
                <a:lnTo>
                  <a:pt x="328443" y="770675"/>
                </a:lnTo>
                <a:lnTo>
                  <a:pt x="354754" y="734217"/>
                </a:lnTo>
                <a:lnTo>
                  <a:pt x="381939" y="698445"/>
                </a:lnTo>
                <a:lnTo>
                  <a:pt x="409983" y="663376"/>
                </a:lnTo>
                <a:lnTo>
                  <a:pt x="438871" y="629024"/>
                </a:lnTo>
                <a:lnTo>
                  <a:pt x="468585" y="595407"/>
                </a:lnTo>
                <a:lnTo>
                  <a:pt x="499112" y="562538"/>
                </a:lnTo>
                <a:lnTo>
                  <a:pt x="530435" y="530435"/>
                </a:lnTo>
                <a:lnTo>
                  <a:pt x="562538" y="499112"/>
                </a:lnTo>
                <a:lnTo>
                  <a:pt x="595407" y="468585"/>
                </a:lnTo>
                <a:lnTo>
                  <a:pt x="629024" y="438871"/>
                </a:lnTo>
                <a:lnTo>
                  <a:pt x="663376" y="409983"/>
                </a:lnTo>
                <a:lnTo>
                  <a:pt x="698445" y="381939"/>
                </a:lnTo>
                <a:lnTo>
                  <a:pt x="734217" y="354754"/>
                </a:lnTo>
                <a:lnTo>
                  <a:pt x="770675" y="328443"/>
                </a:lnTo>
                <a:lnTo>
                  <a:pt x="807805" y="303023"/>
                </a:lnTo>
                <a:lnTo>
                  <a:pt x="845590" y="278508"/>
                </a:lnTo>
                <a:lnTo>
                  <a:pt x="884014" y="254914"/>
                </a:lnTo>
                <a:lnTo>
                  <a:pt x="923063" y="232258"/>
                </a:lnTo>
                <a:lnTo>
                  <a:pt x="962720" y="210554"/>
                </a:lnTo>
                <a:lnTo>
                  <a:pt x="1002970" y="189818"/>
                </a:lnTo>
                <a:lnTo>
                  <a:pt x="1043798" y="170067"/>
                </a:lnTo>
                <a:lnTo>
                  <a:pt x="1085187" y="151315"/>
                </a:lnTo>
                <a:lnTo>
                  <a:pt x="1127121" y="133578"/>
                </a:lnTo>
                <a:lnTo>
                  <a:pt x="1169586" y="116872"/>
                </a:lnTo>
                <a:lnTo>
                  <a:pt x="1212566" y="101213"/>
                </a:lnTo>
                <a:lnTo>
                  <a:pt x="1256045" y="86616"/>
                </a:lnTo>
                <a:lnTo>
                  <a:pt x="1300007" y="73097"/>
                </a:lnTo>
                <a:lnTo>
                  <a:pt x="1344436" y="60672"/>
                </a:lnTo>
                <a:lnTo>
                  <a:pt x="1389318" y="49355"/>
                </a:lnTo>
                <a:lnTo>
                  <a:pt x="1434636" y="39163"/>
                </a:lnTo>
                <a:lnTo>
                  <a:pt x="1480375" y="30112"/>
                </a:lnTo>
                <a:lnTo>
                  <a:pt x="1526518" y="22217"/>
                </a:lnTo>
                <a:lnTo>
                  <a:pt x="1573052" y="15493"/>
                </a:lnTo>
                <a:lnTo>
                  <a:pt x="1619959" y="9957"/>
                </a:lnTo>
                <a:lnTo>
                  <a:pt x="1667224" y="5624"/>
                </a:lnTo>
                <a:lnTo>
                  <a:pt x="1714832" y="2510"/>
                </a:lnTo>
                <a:lnTo>
                  <a:pt x="1762767" y="630"/>
                </a:lnTo>
                <a:lnTo>
                  <a:pt x="1811012" y="0"/>
                </a:lnTo>
                <a:lnTo>
                  <a:pt x="1859259" y="630"/>
                </a:lnTo>
                <a:lnTo>
                  <a:pt x="1907194" y="2510"/>
                </a:lnTo>
                <a:lnTo>
                  <a:pt x="1954802" y="5624"/>
                </a:lnTo>
                <a:lnTo>
                  <a:pt x="2002068" y="9957"/>
                </a:lnTo>
                <a:lnTo>
                  <a:pt x="2048975" y="15493"/>
                </a:lnTo>
                <a:lnTo>
                  <a:pt x="2095509" y="22217"/>
                </a:lnTo>
                <a:lnTo>
                  <a:pt x="2141653" y="30112"/>
                </a:lnTo>
                <a:lnTo>
                  <a:pt x="2187392" y="39163"/>
                </a:lnTo>
                <a:lnTo>
                  <a:pt x="2232710" y="49355"/>
                </a:lnTo>
                <a:lnTo>
                  <a:pt x="2277592" y="60672"/>
                </a:lnTo>
                <a:lnTo>
                  <a:pt x="2322022" y="73097"/>
                </a:lnTo>
                <a:lnTo>
                  <a:pt x="2365984" y="86616"/>
                </a:lnTo>
                <a:lnTo>
                  <a:pt x="2409463" y="101213"/>
                </a:lnTo>
                <a:lnTo>
                  <a:pt x="2452443" y="116872"/>
                </a:lnTo>
                <a:lnTo>
                  <a:pt x="2494908" y="133578"/>
                </a:lnTo>
                <a:lnTo>
                  <a:pt x="2536843" y="151315"/>
                </a:lnTo>
                <a:lnTo>
                  <a:pt x="2578232" y="170067"/>
                </a:lnTo>
                <a:lnTo>
                  <a:pt x="2619059" y="189818"/>
                </a:lnTo>
                <a:lnTo>
                  <a:pt x="2659309" y="210554"/>
                </a:lnTo>
                <a:lnTo>
                  <a:pt x="2698966" y="232258"/>
                </a:lnTo>
                <a:lnTo>
                  <a:pt x="2738015" y="254914"/>
                </a:lnTo>
                <a:lnTo>
                  <a:pt x="2776440" y="278508"/>
                </a:lnTo>
                <a:lnTo>
                  <a:pt x="2814225" y="303023"/>
                </a:lnTo>
                <a:lnTo>
                  <a:pt x="2851354" y="328443"/>
                </a:lnTo>
                <a:lnTo>
                  <a:pt x="2887813" y="354754"/>
                </a:lnTo>
                <a:lnTo>
                  <a:pt x="2923584" y="381939"/>
                </a:lnTo>
                <a:lnTo>
                  <a:pt x="2958653" y="409983"/>
                </a:lnTo>
                <a:lnTo>
                  <a:pt x="2993005" y="438871"/>
                </a:lnTo>
                <a:lnTo>
                  <a:pt x="3026622" y="468585"/>
                </a:lnTo>
                <a:lnTo>
                  <a:pt x="3059491" y="499112"/>
                </a:lnTo>
                <a:lnTo>
                  <a:pt x="3091594" y="530435"/>
                </a:lnTo>
                <a:lnTo>
                  <a:pt x="3122917" y="562538"/>
                </a:lnTo>
                <a:lnTo>
                  <a:pt x="3153443" y="595407"/>
                </a:lnTo>
                <a:lnTo>
                  <a:pt x="3183158" y="629024"/>
                </a:lnTo>
                <a:lnTo>
                  <a:pt x="3212045" y="663376"/>
                </a:lnTo>
                <a:lnTo>
                  <a:pt x="3240089" y="698445"/>
                </a:lnTo>
                <a:lnTo>
                  <a:pt x="3267274" y="734217"/>
                </a:lnTo>
                <a:lnTo>
                  <a:pt x="3293584" y="770675"/>
                </a:lnTo>
                <a:lnTo>
                  <a:pt x="3319005" y="807805"/>
                </a:lnTo>
                <a:lnTo>
                  <a:pt x="3343520" y="845590"/>
                </a:lnTo>
                <a:lnTo>
                  <a:pt x="3367113" y="884014"/>
                </a:lnTo>
                <a:lnTo>
                  <a:pt x="3389769" y="923063"/>
                </a:lnTo>
                <a:lnTo>
                  <a:pt x="3411473" y="962720"/>
                </a:lnTo>
                <a:lnTo>
                  <a:pt x="3432208" y="1002970"/>
                </a:lnTo>
                <a:lnTo>
                  <a:pt x="3451960" y="1043798"/>
                </a:lnTo>
                <a:lnTo>
                  <a:pt x="3470712" y="1085187"/>
                </a:lnTo>
                <a:lnTo>
                  <a:pt x="3488448" y="1127121"/>
                </a:lnTo>
                <a:lnTo>
                  <a:pt x="3505154" y="1169586"/>
                </a:lnTo>
                <a:lnTo>
                  <a:pt x="3520813" y="1212566"/>
                </a:lnTo>
                <a:lnTo>
                  <a:pt x="3535409" y="1256045"/>
                </a:lnTo>
                <a:lnTo>
                  <a:pt x="3548928" y="1300007"/>
                </a:lnTo>
                <a:lnTo>
                  <a:pt x="3561354" y="1344436"/>
                </a:lnTo>
                <a:lnTo>
                  <a:pt x="3572670" y="1389318"/>
                </a:lnTo>
                <a:lnTo>
                  <a:pt x="3582862" y="1434636"/>
                </a:lnTo>
                <a:lnTo>
                  <a:pt x="3591913" y="1480375"/>
                </a:lnTo>
                <a:lnTo>
                  <a:pt x="3599808" y="1526518"/>
                </a:lnTo>
                <a:lnTo>
                  <a:pt x="3606532" y="1573052"/>
                </a:lnTo>
                <a:lnTo>
                  <a:pt x="3612068" y="1619959"/>
                </a:lnTo>
                <a:lnTo>
                  <a:pt x="3616401" y="1667224"/>
                </a:lnTo>
                <a:lnTo>
                  <a:pt x="3619515" y="1714832"/>
                </a:lnTo>
                <a:lnTo>
                  <a:pt x="3621395" y="1762767"/>
                </a:lnTo>
                <a:lnTo>
                  <a:pt x="3622025" y="1811012"/>
                </a:lnTo>
                <a:close/>
              </a:path>
            </a:pathLst>
          </a:custGeom>
          <a:noFill/>
          <a:ln cap="flat" cmpd="sng" w="10450">
            <a:solidFill>
              <a:srgbClr val="F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g339f541cf5f_1_223"/>
          <p:cNvSpPr/>
          <p:nvPr/>
        </p:nvSpPr>
        <p:spPr>
          <a:xfrm>
            <a:off x="3982811" y="2397795"/>
            <a:ext cx="1127100" cy="106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39f541cf5f_1_223"/>
          <p:cNvSpPr/>
          <p:nvPr/>
        </p:nvSpPr>
        <p:spPr>
          <a:xfrm>
            <a:off x="5621446" y="1966029"/>
            <a:ext cx="1412147" cy="1412148"/>
          </a:xfrm>
          <a:custGeom>
            <a:rect b="b" l="l" r="r" t="t"/>
            <a:pathLst>
              <a:path extrusionOk="0" h="3303270" w="3303269">
                <a:moveTo>
                  <a:pt x="1651625" y="0"/>
                </a:moveTo>
                <a:lnTo>
                  <a:pt x="1602927" y="704"/>
                </a:lnTo>
                <a:lnTo>
                  <a:pt x="1554580" y="2803"/>
                </a:lnTo>
                <a:lnTo>
                  <a:pt x="1506601" y="6279"/>
                </a:lnTo>
                <a:lnTo>
                  <a:pt x="1459011" y="11111"/>
                </a:lnTo>
                <a:lnTo>
                  <a:pt x="1411829" y="17281"/>
                </a:lnTo>
                <a:lnTo>
                  <a:pt x="1365075" y="24768"/>
                </a:lnTo>
                <a:lnTo>
                  <a:pt x="1318766" y="33554"/>
                </a:lnTo>
                <a:lnTo>
                  <a:pt x="1272924" y="43620"/>
                </a:lnTo>
                <a:lnTo>
                  <a:pt x="1227567" y="54945"/>
                </a:lnTo>
                <a:lnTo>
                  <a:pt x="1182715" y="67511"/>
                </a:lnTo>
                <a:lnTo>
                  <a:pt x="1138387" y="81298"/>
                </a:lnTo>
                <a:lnTo>
                  <a:pt x="1094602" y="96287"/>
                </a:lnTo>
                <a:lnTo>
                  <a:pt x="1051380" y="112458"/>
                </a:lnTo>
                <a:lnTo>
                  <a:pt x="1008740" y="129792"/>
                </a:lnTo>
                <a:lnTo>
                  <a:pt x="966702" y="148270"/>
                </a:lnTo>
                <a:lnTo>
                  <a:pt x="925285" y="167872"/>
                </a:lnTo>
                <a:lnTo>
                  <a:pt x="884507" y="188579"/>
                </a:lnTo>
                <a:lnTo>
                  <a:pt x="844390" y="210372"/>
                </a:lnTo>
                <a:lnTo>
                  <a:pt x="804951" y="233231"/>
                </a:lnTo>
                <a:lnTo>
                  <a:pt x="766211" y="257137"/>
                </a:lnTo>
                <a:lnTo>
                  <a:pt x="728188" y="282070"/>
                </a:lnTo>
                <a:lnTo>
                  <a:pt x="690903" y="308012"/>
                </a:lnTo>
                <a:lnTo>
                  <a:pt x="654374" y="334942"/>
                </a:lnTo>
                <a:lnTo>
                  <a:pt x="618620" y="362842"/>
                </a:lnTo>
                <a:lnTo>
                  <a:pt x="583662" y="391692"/>
                </a:lnTo>
                <a:lnTo>
                  <a:pt x="549518" y="421472"/>
                </a:lnTo>
                <a:lnTo>
                  <a:pt x="516208" y="452164"/>
                </a:lnTo>
                <a:lnTo>
                  <a:pt x="483752" y="483748"/>
                </a:lnTo>
                <a:lnTo>
                  <a:pt x="452168" y="516204"/>
                </a:lnTo>
                <a:lnTo>
                  <a:pt x="421476" y="549514"/>
                </a:lnTo>
                <a:lnTo>
                  <a:pt x="391695" y="583658"/>
                </a:lnTo>
                <a:lnTo>
                  <a:pt x="362845" y="618616"/>
                </a:lnTo>
                <a:lnTo>
                  <a:pt x="334945" y="654369"/>
                </a:lnTo>
                <a:lnTo>
                  <a:pt x="308015" y="690898"/>
                </a:lnTo>
                <a:lnTo>
                  <a:pt x="282073" y="728184"/>
                </a:lnTo>
                <a:lnTo>
                  <a:pt x="257139" y="766206"/>
                </a:lnTo>
                <a:lnTo>
                  <a:pt x="233233" y="804947"/>
                </a:lnTo>
                <a:lnTo>
                  <a:pt x="210374" y="844385"/>
                </a:lnTo>
                <a:lnTo>
                  <a:pt x="188581" y="884503"/>
                </a:lnTo>
                <a:lnTo>
                  <a:pt x="167874" y="925280"/>
                </a:lnTo>
                <a:lnTo>
                  <a:pt x="148271" y="966698"/>
                </a:lnTo>
                <a:lnTo>
                  <a:pt x="129793" y="1008736"/>
                </a:lnTo>
                <a:lnTo>
                  <a:pt x="112459" y="1051376"/>
                </a:lnTo>
                <a:lnTo>
                  <a:pt x="96288" y="1094598"/>
                </a:lnTo>
                <a:lnTo>
                  <a:pt x="81299" y="1138383"/>
                </a:lnTo>
                <a:lnTo>
                  <a:pt x="67512" y="1182711"/>
                </a:lnTo>
                <a:lnTo>
                  <a:pt x="54946" y="1227564"/>
                </a:lnTo>
                <a:lnTo>
                  <a:pt x="43620" y="1272921"/>
                </a:lnTo>
                <a:lnTo>
                  <a:pt x="33555" y="1318763"/>
                </a:lnTo>
                <a:lnTo>
                  <a:pt x="24769" y="1365072"/>
                </a:lnTo>
                <a:lnTo>
                  <a:pt x="17281" y="1411827"/>
                </a:lnTo>
                <a:lnTo>
                  <a:pt x="11111" y="1459010"/>
                </a:lnTo>
                <a:lnTo>
                  <a:pt x="6279" y="1506600"/>
                </a:lnTo>
                <a:lnTo>
                  <a:pt x="2803" y="1554579"/>
                </a:lnTo>
                <a:lnTo>
                  <a:pt x="704" y="1602927"/>
                </a:lnTo>
                <a:lnTo>
                  <a:pt x="0" y="1651625"/>
                </a:lnTo>
                <a:lnTo>
                  <a:pt x="704" y="1700322"/>
                </a:lnTo>
                <a:lnTo>
                  <a:pt x="2803" y="1748671"/>
                </a:lnTo>
                <a:lnTo>
                  <a:pt x="6279" y="1796649"/>
                </a:lnTo>
                <a:lnTo>
                  <a:pt x="11111" y="1844240"/>
                </a:lnTo>
                <a:lnTo>
                  <a:pt x="17281" y="1891422"/>
                </a:lnTo>
                <a:lnTo>
                  <a:pt x="24769" y="1938177"/>
                </a:lnTo>
                <a:lnTo>
                  <a:pt x="33555" y="1984486"/>
                </a:lnTo>
                <a:lnTo>
                  <a:pt x="43620" y="2030328"/>
                </a:lnTo>
                <a:lnTo>
                  <a:pt x="54946" y="2075685"/>
                </a:lnTo>
                <a:lnTo>
                  <a:pt x="67512" y="2120538"/>
                </a:lnTo>
                <a:lnTo>
                  <a:pt x="81299" y="2164866"/>
                </a:lnTo>
                <a:lnTo>
                  <a:pt x="96288" y="2208651"/>
                </a:lnTo>
                <a:lnTo>
                  <a:pt x="112459" y="2251873"/>
                </a:lnTo>
                <a:lnTo>
                  <a:pt x="129793" y="2294513"/>
                </a:lnTo>
                <a:lnTo>
                  <a:pt x="148271" y="2336552"/>
                </a:lnTo>
                <a:lnTo>
                  <a:pt x="167874" y="2377969"/>
                </a:lnTo>
                <a:lnTo>
                  <a:pt x="188581" y="2418746"/>
                </a:lnTo>
                <a:lnTo>
                  <a:pt x="210374" y="2458864"/>
                </a:lnTo>
                <a:lnTo>
                  <a:pt x="233233" y="2498303"/>
                </a:lnTo>
                <a:lnTo>
                  <a:pt x="257139" y="2537043"/>
                </a:lnTo>
                <a:lnTo>
                  <a:pt x="282073" y="2575066"/>
                </a:lnTo>
                <a:lnTo>
                  <a:pt x="308015" y="2612351"/>
                </a:lnTo>
                <a:lnTo>
                  <a:pt x="334945" y="2648880"/>
                </a:lnTo>
                <a:lnTo>
                  <a:pt x="362845" y="2684633"/>
                </a:lnTo>
                <a:lnTo>
                  <a:pt x="391695" y="2719592"/>
                </a:lnTo>
                <a:lnTo>
                  <a:pt x="421476" y="2753735"/>
                </a:lnTo>
                <a:lnTo>
                  <a:pt x="452168" y="2787045"/>
                </a:lnTo>
                <a:lnTo>
                  <a:pt x="483752" y="2819501"/>
                </a:lnTo>
                <a:lnTo>
                  <a:pt x="516208" y="2851085"/>
                </a:lnTo>
                <a:lnTo>
                  <a:pt x="549518" y="2881777"/>
                </a:lnTo>
                <a:lnTo>
                  <a:pt x="583662" y="2911558"/>
                </a:lnTo>
                <a:lnTo>
                  <a:pt x="618620" y="2940407"/>
                </a:lnTo>
                <a:lnTo>
                  <a:pt x="654374" y="2968307"/>
                </a:lnTo>
                <a:lnTo>
                  <a:pt x="690903" y="2995238"/>
                </a:lnTo>
                <a:lnTo>
                  <a:pt x="728188" y="3021179"/>
                </a:lnTo>
                <a:lnTo>
                  <a:pt x="766211" y="3046112"/>
                </a:lnTo>
                <a:lnTo>
                  <a:pt x="804951" y="3070018"/>
                </a:lnTo>
                <a:lnTo>
                  <a:pt x="844390" y="3092877"/>
                </a:lnTo>
                <a:lnTo>
                  <a:pt x="884507" y="3114670"/>
                </a:lnTo>
                <a:lnTo>
                  <a:pt x="925285" y="3135377"/>
                </a:lnTo>
                <a:lnTo>
                  <a:pt x="966702" y="3154979"/>
                </a:lnTo>
                <a:lnTo>
                  <a:pt x="1008740" y="3173457"/>
                </a:lnTo>
                <a:lnTo>
                  <a:pt x="1051380" y="3190792"/>
                </a:lnTo>
                <a:lnTo>
                  <a:pt x="1094602" y="3206963"/>
                </a:lnTo>
                <a:lnTo>
                  <a:pt x="1138387" y="3221951"/>
                </a:lnTo>
                <a:lnTo>
                  <a:pt x="1182715" y="3235738"/>
                </a:lnTo>
                <a:lnTo>
                  <a:pt x="1227567" y="3248304"/>
                </a:lnTo>
                <a:lnTo>
                  <a:pt x="1272924" y="3259629"/>
                </a:lnTo>
                <a:lnTo>
                  <a:pt x="1318766" y="3269695"/>
                </a:lnTo>
                <a:lnTo>
                  <a:pt x="1365075" y="3278481"/>
                </a:lnTo>
                <a:lnTo>
                  <a:pt x="1411829" y="3285968"/>
                </a:lnTo>
                <a:lnTo>
                  <a:pt x="1459011" y="3292138"/>
                </a:lnTo>
                <a:lnTo>
                  <a:pt x="1506601" y="3296970"/>
                </a:lnTo>
                <a:lnTo>
                  <a:pt x="1554580" y="3300446"/>
                </a:lnTo>
                <a:lnTo>
                  <a:pt x="1602927" y="3302546"/>
                </a:lnTo>
                <a:lnTo>
                  <a:pt x="1651625" y="3303250"/>
                </a:lnTo>
                <a:lnTo>
                  <a:pt x="1700322" y="3302546"/>
                </a:lnTo>
                <a:lnTo>
                  <a:pt x="1748671" y="3300446"/>
                </a:lnTo>
                <a:lnTo>
                  <a:pt x="1796649" y="3296970"/>
                </a:lnTo>
                <a:lnTo>
                  <a:pt x="1844240" y="3292138"/>
                </a:lnTo>
                <a:lnTo>
                  <a:pt x="1891422" y="3285968"/>
                </a:lnTo>
                <a:lnTo>
                  <a:pt x="1938177" y="3278481"/>
                </a:lnTo>
                <a:lnTo>
                  <a:pt x="1984486" y="3269695"/>
                </a:lnTo>
                <a:lnTo>
                  <a:pt x="2030328" y="3259629"/>
                </a:lnTo>
                <a:lnTo>
                  <a:pt x="2075685" y="3248304"/>
                </a:lnTo>
                <a:lnTo>
                  <a:pt x="2120538" y="3235738"/>
                </a:lnTo>
                <a:lnTo>
                  <a:pt x="2164866" y="3221951"/>
                </a:lnTo>
                <a:lnTo>
                  <a:pt x="2208651" y="3206963"/>
                </a:lnTo>
                <a:lnTo>
                  <a:pt x="2251873" y="3190792"/>
                </a:lnTo>
                <a:lnTo>
                  <a:pt x="2294513" y="3173457"/>
                </a:lnTo>
                <a:lnTo>
                  <a:pt x="2336552" y="3154979"/>
                </a:lnTo>
                <a:lnTo>
                  <a:pt x="2377969" y="3135377"/>
                </a:lnTo>
                <a:lnTo>
                  <a:pt x="2418746" y="3114670"/>
                </a:lnTo>
                <a:lnTo>
                  <a:pt x="2458864" y="3092877"/>
                </a:lnTo>
                <a:lnTo>
                  <a:pt x="2498303" y="3070018"/>
                </a:lnTo>
                <a:lnTo>
                  <a:pt x="2537043" y="3046112"/>
                </a:lnTo>
                <a:lnTo>
                  <a:pt x="2575066" y="3021179"/>
                </a:lnTo>
                <a:lnTo>
                  <a:pt x="2612351" y="2995238"/>
                </a:lnTo>
                <a:lnTo>
                  <a:pt x="2648880" y="2968307"/>
                </a:lnTo>
                <a:lnTo>
                  <a:pt x="2684633" y="2940407"/>
                </a:lnTo>
                <a:lnTo>
                  <a:pt x="2719592" y="2911558"/>
                </a:lnTo>
                <a:lnTo>
                  <a:pt x="2753735" y="2881777"/>
                </a:lnTo>
                <a:lnTo>
                  <a:pt x="2787045" y="2851085"/>
                </a:lnTo>
                <a:lnTo>
                  <a:pt x="2819501" y="2819501"/>
                </a:lnTo>
                <a:lnTo>
                  <a:pt x="2851085" y="2787045"/>
                </a:lnTo>
                <a:lnTo>
                  <a:pt x="2881777" y="2753735"/>
                </a:lnTo>
                <a:lnTo>
                  <a:pt x="2911558" y="2719592"/>
                </a:lnTo>
                <a:lnTo>
                  <a:pt x="2940407" y="2684633"/>
                </a:lnTo>
                <a:lnTo>
                  <a:pt x="2968307" y="2648880"/>
                </a:lnTo>
                <a:lnTo>
                  <a:pt x="2995238" y="2612351"/>
                </a:lnTo>
                <a:lnTo>
                  <a:pt x="3021179" y="2575066"/>
                </a:lnTo>
                <a:lnTo>
                  <a:pt x="3046112" y="2537043"/>
                </a:lnTo>
                <a:lnTo>
                  <a:pt x="3070018" y="2498303"/>
                </a:lnTo>
                <a:lnTo>
                  <a:pt x="3092877" y="2458864"/>
                </a:lnTo>
                <a:lnTo>
                  <a:pt x="3114670" y="2418746"/>
                </a:lnTo>
                <a:lnTo>
                  <a:pt x="3135377" y="2377969"/>
                </a:lnTo>
                <a:lnTo>
                  <a:pt x="3154979" y="2336552"/>
                </a:lnTo>
                <a:lnTo>
                  <a:pt x="3173457" y="2294513"/>
                </a:lnTo>
                <a:lnTo>
                  <a:pt x="3190792" y="2251873"/>
                </a:lnTo>
                <a:lnTo>
                  <a:pt x="3206963" y="2208651"/>
                </a:lnTo>
                <a:lnTo>
                  <a:pt x="3221951" y="2164866"/>
                </a:lnTo>
                <a:lnTo>
                  <a:pt x="3235738" y="2120538"/>
                </a:lnTo>
                <a:lnTo>
                  <a:pt x="3248304" y="2075685"/>
                </a:lnTo>
                <a:lnTo>
                  <a:pt x="3259629" y="2030328"/>
                </a:lnTo>
                <a:lnTo>
                  <a:pt x="3269695" y="1984486"/>
                </a:lnTo>
                <a:lnTo>
                  <a:pt x="3278481" y="1938177"/>
                </a:lnTo>
                <a:lnTo>
                  <a:pt x="3285968" y="1891422"/>
                </a:lnTo>
                <a:lnTo>
                  <a:pt x="3292138" y="1844240"/>
                </a:lnTo>
                <a:lnTo>
                  <a:pt x="3296970" y="1796649"/>
                </a:lnTo>
                <a:lnTo>
                  <a:pt x="3300446" y="1748671"/>
                </a:lnTo>
                <a:lnTo>
                  <a:pt x="3302546" y="1700322"/>
                </a:lnTo>
                <a:lnTo>
                  <a:pt x="3303250" y="1651625"/>
                </a:lnTo>
                <a:lnTo>
                  <a:pt x="3302546" y="1602927"/>
                </a:lnTo>
                <a:lnTo>
                  <a:pt x="3300446" y="1554579"/>
                </a:lnTo>
                <a:lnTo>
                  <a:pt x="3296970" y="1506600"/>
                </a:lnTo>
                <a:lnTo>
                  <a:pt x="3292138" y="1459010"/>
                </a:lnTo>
                <a:lnTo>
                  <a:pt x="3285968" y="1411827"/>
                </a:lnTo>
                <a:lnTo>
                  <a:pt x="3278481" y="1365072"/>
                </a:lnTo>
                <a:lnTo>
                  <a:pt x="3269695" y="1318763"/>
                </a:lnTo>
                <a:lnTo>
                  <a:pt x="3259629" y="1272921"/>
                </a:lnTo>
                <a:lnTo>
                  <a:pt x="3248304" y="1227564"/>
                </a:lnTo>
                <a:lnTo>
                  <a:pt x="3235738" y="1182711"/>
                </a:lnTo>
                <a:lnTo>
                  <a:pt x="3221951" y="1138383"/>
                </a:lnTo>
                <a:lnTo>
                  <a:pt x="3206963" y="1094598"/>
                </a:lnTo>
                <a:lnTo>
                  <a:pt x="3190792" y="1051376"/>
                </a:lnTo>
                <a:lnTo>
                  <a:pt x="3173457" y="1008736"/>
                </a:lnTo>
                <a:lnTo>
                  <a:pt x="3154979" y="966698"/>
                </a:lnTo>
                <a:lnTo>
                  <a:pt x="3135377" y="925280"/>
                </a:lnTo>
                <a:lnTo>
                  <a:pt x="3114670" y="884503"/>
                </a:lnTo>
                <a:lnTo>
                  <a:pt x="3092877" y="844385"/>
                </a:lnTo>
                <a:lnTo>
                  <a:pt x="3070018" y="804947"/>
                </a:lnTo>
                <a:lnTo>
                  <a:pt x="3046112" y="766206"/>
                </a:lnTo>
                <a:lnTo>
                  <a:pt x="3021179" y="728184"/>
                </a:lnTo>
                <a:lnTo>
                  <a:pt x="2995238" y="690898"/>
                </a:lnTo>
                <a:lnTo>
                  <a:pt x="2968307" y="654369"/>
                </a:lnTo>
                <a:lnTo>
                  <a:pt x="2940407" y="618616"/>
                </a:lnTo>
                <a:lnTo>
                  <a:pt x="2911558" y="583658"/>
                </a:lnTo>
                <a:lnTo>
                  <a:pt x="2881777" y="549514"/>
                </a:lnTo>
                <a:lnTo>
                  <a:pt x="2851085" y="516204"/>
                </a:lnTo>
                <a:lnTo>
                  <a:pt x="2819501" y="483748"/>
                </a:lnTo>
                <a:lnTo>
                  <a:pt x="2787045" y="452164"/>
                </a:lnTo>
                <a:lnTo>
                  <a:pt x="2753735" y="421472"/>
                </a:lnTo>
                <a:lnTo>
                  <a:pt x="2719592" y="391692"/>
                </a:lnTo>
                <a:lnTo>
                  <a:pt x="2684633" y="362842"/>
                </a:lnTo>
                <a:lnTo>
                  <a:pt x="2648880" y="334942"/>
                </a:lnTo>
                <a:lnTo>
                  <a:pt x="2612351" y="308012"/>
                </a:lnTo>
                <a:lnTo>
                  <a:pt x="2575066" y="282070"/>
                </a:lnTo>
                <a:lnTo>
                  <a:pt x="2537043" y="257137"/>
                </a:lnTo>
                <a:lnTo>
                  <a:pt x="2498303" y="233231"/>
                </a:lnTo>
                <a:lnTo>
                  <a:pt x="2458864" y="210372"/>
                </a:lnTo>
                <a:lnTo>
                  <a:pt x="2418746" y="188579"/>
                </a:lnTo>
                <a:lnTo>
                  <a:pt x="2377969" y="167872"/>
                </a:lnTo>
                <a:lnTo>
                  <a:pt x="2336552" y="148270"/>
                </a:lnTo>
                <a:lnTo>
                  <a:pt x="2294513" y="129792"/>
                </a:lnTo>
                <a:lnTo>
                  <a:pt x="2251873" y="112458"/>
                </a:lnTo>
                <a:lnTo>
                  <a:pt x="2208651" y="96287"/>
                </a:lnTo>
                <a:lnTo>
                  <a:pt x="2164866" y="81298"/>
                </a:lnTo>
                <a:lnTo>
                  <a:pt x="2120538" y="67511"/>
                </a:lnTo>
                <a:lnTo>
                  <a:pt x="2075685" y="54945"/>
                </a:lnTo>
                <a:lnTo>
                  <a:pt x="2030328" y="43620"/>
                </a:lnTo>
                <a:lnTo>
                  <a:pt x="1984486" y="33554"/>
                </a:lnTo>
                <a:lnTo>
                  <a:pt x="1938177" y="24768"/>
                </a:lnTo>
                <a:lnTo>
                  <a:pt x="1891422" y="17281"/>
                </a:lnTo>
                <a:lnTo>
                  <a:pt x="1844240" y="11111"/>
                </a:lnTo>
                <a:lnTo>
                  <a:pt x="1796649" y="6279"/>
                </a:lnTo>
                <a:lnTo>
                  <a:pt x="1748671" y="2803"/>
                </a:lnTo>
                <a:lnTo>
                  <a:pt x="1700322" y="704"/>
                </a:lnTo>
                <a:lnTo>
                  <a:pt x="1651625" y="0"/>
                </a:lnTo>
                <a:close/>
              </a:path>
            </a:pathLst>
          </a:custGeom>
          <a:solidFill>
            <a:srgbClr val="FE5E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39f541cf5f_1_223"/>
          <p:cNvSpPr/>
          <p:nvPr/>
        </p:nvSpPr>
        <p:spPr>
          <a:xfrm>
            <a:off x="5109630" y="3640758"/>
            <a:ext cx="1232168" cy="1232168"/>
          </a:xfrm>
          <a:custGeom>
            <a:rect b="b" l="l" r="r" t="t"/>
            <a:pathLst>
              <a:path extrusionOk="0" h="2882265" w="2882265">
                <a:moveTo>
                  <a:pt x="1440835" y="0"/>
                </a:moveTo>
                <a:lnTo>
                  <a:pt x="1392308" y="801"/>
                </a:lnTo>
                <a:lnTo>
                  <a:pt x="1344182" y="3190"/>
                </a:lnTo>
                <a:lnTo>
                  <a:pt x="1296484" y="7140"/>
                </a:lnTo>
                <a:lnTo>
                  <a:pt x="1249237" y="12627"/>
                </a:lnTo>
                <a:lnTo>
                  <a:pt x="1202468" y="19625"/>
                </a:lnTo>
                <a:lnTo>
                  <a:pt x="1156202" y="28108"/>
                </a:lnTo>
                <a:lnTo>
                  <a:pt x="1110463" y="38053"/>
                </a:lnTo>
                <a:lnTo>
                  <a:pt x="1065278" y="49433"/>
                </a:lnTo>
                <a:lnTo>
                  <a:pt x="1020671" y="62223"/>
                </a:lnTo>
                <a:lnTo>
                  <a:pt x="976667" y="76398"/>
                </a:lnTo>
                <a:lnTo>
                  <a:pt x="933292" y="91934"/>
                </a:lnTo>
                <a:lnTo>
                  <a:pt x="890570" y="108804"/>
                </a:lnTo>
                <a:lnTo>
                  <a:pt x="848528" y="126983"/>
                </a:lnTo>
                <a:lnTo>
                  <a:pt x="807190" y="146447"/>
                </a:lnTo>
                <a:lnTo>
                  <a:pt x="766582" y="167169"/>
                </a:lnTo>
                <a:lnTo>
                  <a:pt x="726728" y="189126"/>
                </a:lnTo>
                <a:lnTo>
                  <a:pt x="687655" y="212291"/>
                </a:lnTo>
                <a:lnTo>
                  <a:pt x="649386" y="236639"/>
                </a:lnTo>
                <a:lnTo>
                  <a:pt x="611948" y="262146"/>
                </a:lnTo>
                <a:lnTo>
                  <a:pt x="575366" y="288785"/>
                </a:lnTo>
                <a:lnTo>
                  <a:pt x="539664" y="316533"/>
                </a:lnTo>
                <a:lnTo>
                  <a:pt x="504869" y="345363"/>
                </a:lnTo>
                <a:lnTo>
                  <a:pt x="471004" y="375250"/>
                </a:lnTo>
                <a:lnTo>
                  <a:pt x="438096" y="406169"/>
                </a:lnTo>
                <a:lnTo>
                  <a:pt x="406170" y="438095"/>
                </a:lnTo>
                <a:lnTo>
                  <a:pt x="375251" y="471003"/>
                </a:lnTo>
                <a:lnTo>
                  <a:pt x="345363" y="504867"/>
                </a:lnTo>
                <a:lnTo>
                  <a:pt x="316534" y="539662"/>
                </a:lnTo>
                <a:lnTo>
                  <a:pt x="288786" y="575364"/>
                </a:lnTo>
                <a:lnTo>
                  <a:pt x="262147" y="611946"/>
                </a:lnTo>
                <a:lnTo>
                  <a:pt x="236640" y="649384"/>
                </a:lnTo>
                <a:lnTo>
                  <a:pt x="212291" y="687652"/>
                </a:lnTo>
                <a:lnTo>
                  <a:pt x="189126" y="726725"/>
                </a:lnTo>
                <a:lnTo>
                  <a:pt x="167170" y="766578"/>
                </a:lnTo>
                <a:lnTo>
                  <a:pt x="146447" y="807186"/>
                </a:lnTo>
                <a:lnTo>
                  <a:pt x="126983" y="848524"/>
                </a:lnTo>
                <a:lnTo>
                  <a:pt x="108804" y="890566"/>
                </a:lnTo>
                <a:lnTo>
                  <a:pt x="91934" y="933287"/>
                </a:lnTo>
                <a:lnTo>
                  <a:pt x="76399" y="976661"/>
                </a:lnTo>
                <a:lnTo>
                  <a:pt x="62223" y="1020665"/>
                </a:lnTo>
                <a:lnTo>
                  <a:pt x="49433" y="1065272"/>
                </a:lnTo>
                <a:lnTo>
                  <a:pt x="38053" y="1110457"/>
                </a:lnTo>
                <a:lnTo>
                  <a:pt x="28108" y="1156195"/>
                </a:lnTo>
                <a:lnTo>
                  <a:pt x="19625" y="1202461"/>
                </a:lnTo>
                <a:lnTo>
                  <a:pt x="12627" y="1249229"/>
                </a:lnTo>
                <a:lnTo>
                  <a:pt x="7140" y="1296475"/>
                </a:lnTo>
                <a:lnTo>
                  <a:pt x="3190" y="1344173"/>
                </a:lnTo>
                <a:lnTo>
                  <a:pt x="801" y="1392298"/>
                </a:lnTo>
                <a:lnTo>
                  <a:pt x="0" y="1440825"/>
                </a:lnTo>
                <a:lnTo>
                  <a:pt x="801" y="1489351"/>
                </a:lnTo>
                <a:lnTo>
                  <a:pt x="3190" y="1537476"/>
                </a:lnTo>
                <a:lnTo>
                  <a:pt x="7140" y="1585174"/>
                </a:lnTo>
                <a:lnTo>
                  <a:pt x="12627" y="1632420"/>
                </a:lnTo>
                <a:lnTo>
                  <a:pt x="19625" y="1679189"/>
                </a:lnTo>
                <a:lnTo>
                  <a:pt x="28108" y="1725455"/>
                </a:lnTo>
                <a:lnTo>
                  <a:pt x="38053" y="1771193"/>
                </a:lnTo>
                <a:lnTo>
                  <a:pt x="49433" y="1816378"/>
                </a:lnTo>
                <a:lnTo>
                  <a:pt x="62223" y="1860985"/>
                </a:lnTo>
                <a:lnTo>
                  <a:pt x="76399" y="1904988"/>
                </a:lnTo>
                <a:lnTo>
                  <a:pt x="91934" y="1948363"/>
                </a:lnTo>
                <a:lnTo>
                  <a:pt x="108804" y="1991084"/>
                </a:lnTo>
                <a:lnTo>
                  <a:pt x="126983" y="2033125"/>
                </a:lnTo>
                <a:lnTo>
                  <a:pt x="146447" y="2074463"/>
                </a:lnTo>
                <a:lnTo>
                  <a:pt x="167170" y="2115071"/>
                </a:lnTo>
                <a:lnTo>
                  <a:pt x="189126" y="2154924"/>
                </a:lnTo>
                <a:lnTo>
                  <a:pt x="212291" y="2193998"/>
                </a:lnTo>
                <a:lnTo>
                  <a:pt x="236640" y="2232266"/>
                </a:lnTo>
                <a:lnTo>
                  <a:pt x="262147" y="2269704"/>
                </a:lnTo>
                <a:lnTo>
                  <a:pt x="288786" y="2306286"/>
                </a:lnTo>
                <a:lnTo>
                  <a:pt x="316534" y="2341987"/>
                </a:lnTo>
                <a:lnTo>
                  <a:pt x="345363" y="2376783"/>
                </a:lnTo>
                <a:lnTo>
                  <a:pt x="375251" y="2410647"/>
                </a:lnTo>
                <a:lnTo>
                  <a:pt x="406170" y="2443555"/>
                </a:lnTo>
                <a:lnTo>
                  <a:pt x="438096" y="2475481"/>
                </a:lnTo>
                <a:lnTo>
                  <a:pt x="471004" y="2506400"/>
                </a:lnTo>
                <a:lnTo>
                  <a:pt x="504869" y="2536287"/>
                </a:lnTo>
                <a:lnTo>
                  <a:pt x="539664" y="2565117"/>
                </a:lnTo>
                <a:lnTo>
                  <a:pt x="575366" y="2592864"/>
                </a:lnTo>
                <a:lnTo>
                  <a:pt x="611948" y="2619504"/>
                </a:lnTo>
                <a:lnTo>
                  <a:pt x="649386" y="2645010"/>
                </a:lnTo>
                <a:lnTo>
                  <a:pt x="687655" y="2669359"/>
                </a:lnTo>
                <a:lnTo>
                  <a:pt x="726728" y="2692524"/>
                </a:lnTo>
                <a:lnTo>
                  <a:pt x="766582" y="2714480"/>
                </a:lnTo>
                <a:lnTo>
                  <a:pt x="807190" y="2735203"/>
                </a:lnTo>
                <a:lnTo>
                  <a:pt x="848528" y="2754666"/>
                </a:lnTo>
                <a:lnTo>
                  <a:pt x="890570" y="2772846"/>
                </a:lnTo>
                <a:lnTo>
                  <a:pt x="933292" y="2789716"/>
                </a:lnTo>
                <a:lnTo>
                  <a:pt x="976667" y="2805251"/>
                </a:lnTo>
                <a:lnTo>
                  <a:pt x="1020671" y="2819426"/>
                </a:lnTo>
                <a:lnTo>
                  <a:pt x="1065278" y="2832217"/>
                </a:lnTo>
                <a:lnTo>
                  <a:pt x="1110463" y="2843597"/>
                </a:lnTo>
                <a:lnTo>
                  <a:pt x="1156202" y="2853541"/>
                </a:lnTo>
                <a:lnTo>
                  <a:pt x="1202468" y="2862025"/>
                </a:lnTo>
                <a:lnTo>
                  <a:pt x="1249237" y="2869023"/>
                </a:lnTo>
                <a:lnTo>
                  <a:pt x="1296484" y="2874509"/>
                </a:lnTo>
                <a:lnTo>
                  <a:pt x="1344182" y="2878460"/>
                </a:lnTo>
                <a:lnTo>
                  <a:pt x="1392308" y="2880848"/>
                </a:lnTo>
                <a:lnTo>
                  <a:pt x="1440835" y="2881650"/>
                </a:lnTo>
                <a:lnTo>
                  <a:pt x="1489362" y="2880848"/>
                </a:lnTo>
                <a:lnTo>
                  <a:pt x="1537487" y="2878460"/>
                </a:lnTo>
                <a:lnTo>
                  <a:pt x="1585185" y="2874509"/>
                </a:lnTo>
                <a:lnTo>
                  <a:pt x="1632431" y="2869023"/>
                </a:lnTo>
                <a:lnTo>
                  <a:pt x="1679199" y="2862025"/>
                </a:lnTo>
                <a:lnTo>
                  <a:pt x="1725465" y="2853541"/>
                </a:lnTo>
                <a:lnTo>
                  <a:pt x="1771203" y="2843597"/>
                </a:lnTo>
                <a:lnTo>
                  <a:pt x="1816388" y="2832217"/>
                </a:lnTo>
                <a:lnTo>
                  <a:pt x="1860995" y="2819426"/>
                </a:lnTo>
                <a:lnTo>
                  <a:pt x="1904998" y="2805251"/>
                </a:lnTo>
                <a:lnTo>
                  <a:pt x="1948373" y="2789716"/>
                </a:lnTo>
                <a:lnTo>
                  <a:pt x="1991094" y="2772846"/>
                </a:lnTo>
                <a:lnTo>
                  <a:pt x="2033136" y="2754666"/>
                </a:lnTo>
                <a:lnTo>
                  <a:pt x="2074473" y="2735203"/>
                </a:lnTo>
                <a:lnTo>
                  <a:pt x="2115081" y="2714480"/>
                </a:lnTo>
                <a:lnTo>
                  <a:pt x="2154935" y="2692524"/>
                </a:lnTo>
                <a:lnTo>
                  <a:pt x="2194008" y="2669359"/>
                </a:lnTo>
                <a:lnTo>
                  <a:pt x="2232276" y="2645010"/>
                </a:lnTo>
                <a:lnTo>
                  <a:pt x="2269714" y="2619504"/>
                </a:lnTo>
                <a:lnTo>
                  <a:pt x="2306296" y="2592864"/>
                </a:lnTo>
                <a:lnTo>
                  <a:pt x="2341998" y="2565117"/>
                </a:lnTo>
                <a:lnTo>
                  <a:pt x="2376793" y="2536287"/>
                </a:lnTo>
                <a:lnTo>
                  <a:pt x="2410657" y="2506400"/>
                </a:lnTo>
                <a:lnTo>
                  <a:pt x="2443565" y="2475481"/>
                </a:lnTo>
                <a:lnTo>
                  <a:pt x="2475491" y="2443555"/>
                </a:lnTo>
                <a:lnTo>
                  <a:pt x="2506410" y="2410647"/>
                </a:lnTo>
                <a:lnTo>
                  <a:pt x="2536297" y="2376783"/>
                </a:lnTo>
                <a:lnTo>
                  <a:pt x="2565127" y="2341987"/>
                </a:lnTo>
                <a:lnTo>
                  <a:pt x="2592874" y="2306286"/>
                </a:lnTo>
                <a:lnTo>
                  <a:pt x="2619514" y="2269704"/>
                </a:lnTo>
                <a:lnTo>
                  <a:pt x="2645021" y="2232266"/>
                </a:lnTo>
                <a:lnTo>
                  <a:pt x="2669369" y="2193998"/>
                </a:lnTo>
                <a:lnTo>
                  <a:pt x="2692534" y="2154924"/>
                </a:lnTo>
                <a:lnTo>
                  <a:pt x="2714491" y="2115071"/>
                </a:lnTo>
                <a:lnTo>
                  <a:pt x="2735213" y="2074463"/>
                </a:lnTo>
                <a:lnTo>
                  <a:pt x="2754677" y="2033125"/>
                </a:lnTo>
                <a:lnTo>
                  <a:pt x="2772856" y="1991084"/>
                </a:lnTo>
                <a:lnTo>
                  <a:pt x="2789726" y="1948363"/>
                </a:lnTo>
                <a:lnTo>
                  <a:pt x="2805262" y="1904988"/>
                </a:lnTo>
                <a:lnTo>
                  <a:pt x="2819437" y="1860985"/>
                </a:lnTo>
                <a:lnTo>
                  <a:pt x="2832227" y="1816378"/>
                </a:lnTo>
                <a:lnTo>
                  <a:pt x="2843607" y="1771193"/>
                </a:lnTo>
                <a:lnTo>
                  <a:pt x="2853552" y="1725455"/>
                </a:lnTo>
                <a:lnTo>
                  <a:pt x="2862035" y="1679189"/>
                </a:lnTo>
                <a:lnTo>
                  <a:pt x="2869033" y="1632420"/>
                </a:lnTo>
                <a:lnTo>
                  <a:pt x="2874520" y="1585174"/>
                </a:lnTo>
                <a:lnTo>
                  <a:pt x="2878470" y="1537476"/>
                </a:lnTo>
                <a:lnTo>
                  <a:pt x="2880859" y="1489351"/>
                </a:lnTo>
                <a:lnTo>
                  <a:pt x="2881660" y="1440825"/>
                </a:lnTo>
                <a:lnTo>
                  <a:pt x="2880859" y="1392298"/>
                </a:lnTo>
                <a:lnTo>
                  <a:pt x="2878470" y="1344173"/>
                </a:lnTo>
                <a:lnTo>
                  <a:pt x="2874520" y="1296475"/>
                </a:lnTo>
                <a:lnTo>
                  <a:pt x="2869033" y="1249229"/>
                </a:lnTo>
                <a:lnTo>
                  <a:pt x="2862035" y="1202461"/>
                </a:lnTo>
                <a:lnTo>
                  <a:pt x="2853552" y="1156195"/>
                </a:lnTo>
                <a:lnTo>
                  <a:pt x="2843607" y="1110457"/>
                </a:lnTo>
                <a:lnTo>
                  <a:pt x="2832227" y="1065272"/>
                </a:lnTo>
                <a:lnTo>
                  <a:pt x="2819437" y="1020665"/>
                </a:lnTo>
                <a:lnTo>
                  <a:pt x="2805262" y="976661"/>
                </a:lnTo>
                <a:lnTo>
                  <a:pt x="2789726" y="933287"/>
                </a:lnTo>
                <a:lnTo>
                  <a:pt x="2772856" y="890566"/>
                </a:lnTo>
                <a:lnTo>
                  <a:pt x="2754677" y="848524"/>
                </a:lnTo>
                <a:lnTo>
                  <a:pt x="2735213" y="807186"/>
                </a:lnTo>
                <a:lnTo>
                  <a:pt x="2714491" y="766578"/>
                </a:lnTo>
                <a:lnTo>
                  <a:pt x="2692534" y="726725"/>
                </a:lnTo>
                <a:lnTo>
                  <a:pt x="2669369" y="687652"/>
                </a:lnTo>
                <a:lnTo>
                  <a:pt x="2645021" y="649384"/>
                </a:lnTo>
                <a:lnTo>
                  <a:pt x="2619514" y="611946"/>
                </a:lnTo>
                <a:lnTo>
                  <a:pt x="2592874" y="575364"/>
                </a:lnTo>
                <a:lnTo>
                  <a:pt x="2565127" y="539662"/>
                </a:lnTo>
                <a:lnTo>
                  <a:pt x="2536297" y="504867"/>
                </a:lnTo>
                <a:lnTo>
                  <a:pt x="2506410" y="471003"/>
                </a:lnTo>
                <a:lnTo>
                  <a:pt x="2475491" y="438095"/>
                </a:lnTo>
                <a:lnTo>
                  <a:pt x="2443565" y="406169"/>
                </a:lnTo>
                <a:lnTo>
                  <a:pt x="2410657" y="375250"/>
                </a:lnTo>
                <a:lnTo>
                  <a:pt x="2376793" y="345363"/>
                </a:lnTo>
                <a:lnTo>
                  <a:pt x="2341998" y="316533"/>
                </a:lnTo>
                <a:lnTo>
                  <a:pt x="2306296" y="288785"/>
                </a:lnTo>
                <a:lnTo>
                  <a:pt x="2269714" y="262146"/>
                </a:lnTo>
                <a:lnTo>
                  <a:pt x="2232276" y="236639"/>
                </a:lnTo>
                <a:lnTo>
                  <a:pt x="2194008" y="212291"/>
                </a:lnTo>
                <a:lnTo>
                  <a:pt x="2154935" y="189126"/>
                </a:lnTo>
                <a:lnTo>
                  <a:pt x="2115081" y="167169"/>
                </a:lnTo>
                <a:lnTo>
                  <a:pt x="2074473" y="146447"/>
                </a:lnTo>
                <a:lnTo>
                  <a:pt x="2033136" y="126983"/>
                </a:lnTo>
                <a:lnTo>
                  <a:pt x="1991094" y="108804"/>
                </a:lnTo>
                <a:lnTo>
                  <a:pt x="1948373" y="91934"/>
                </a:lnTo>
                <a:lnTo>
                  <a:pt x="1904998" y="76398"/>
                </a:lnTo>
                <a:lnTo>
                  <a:pt x="1860995" y="62223"/>
                </a:lnTo>
                <a:lnTo>
                  <a:pt x="1816388" y="49433"/>
                </a:lnTo>
                <a:lnTo>
                  <a:pt x="1771203" y="38053"/>
                </a:lnTo>
                <a:lnTo>
                  <a:pt x="1725465" y="28108"/>
                </a:lnTo>
                <a:lnTo>
                  <a:pt x="1679199" y="19625"/>
                </a:lnTo>
                <a:lnTo>
                  <a:pt x="1632431" y="12627"/>
                </a:lnTo>
                <a:lnTo>
                  <a:pt x="1585185" y="7140"/>
                </a:lnTo>
                <a:lnTo>
                  <a:pt x="1537487" y="3190"/>
                </a:lnTo>
                <a:lnTo>
                  <a:pt x="1489362" y="801"/>
                </a:lnTo>
                <a:lnTo>
                  <a:pt x="1440835" y="0"/>
                </a:lnTo>
                <a:close/>
              </a:path>
            </a:pathLst>
          </a:custGeom>
          <a:solidFill>
            <a:srgbClr val="585A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39f541cf5f_1_223"/>
          <p:cNvSpPr/>
          <p:nvPr/>
        </p:nvSpPr>
        <p:spPr>
          <a:xfrm>
            <a:off x="7037494" y="3207786"/>
            <a:ext cx="1127100" cy="106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39f541cf5f_1_223"/>
          <p:cNvSpPr/>
          <p:nvPr/>
        </p:nvSpPr>
        <p:spPr>
          <a:xfrm>
            <a:off x="4724924" y="5392253"/>
            <a:ext cx="1127100" cy="1060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39f541cf5f_1_223"/>
          <p:cNvSpPr/>
          <p:nvPr/>
        </p:nvSpPr>
        <p:spPr>
          <a:xfrm>
            <a:off x="3087707" y="3876667"/>
            <a:ext cx="1557477" cy="1557477"/>
          </a:xfrm>
          <a:custGeom>
            <a:rect b="b" l="l" r="r" t="t"/>
            <a:pathLst>
              <a:path extrusionOk="0" h="3622040" w="3622040">
                <a:moveTo>
                  <a:pt x="3622025" y="1811012"/>
                </a:moveTo>
                <a:lnTo>
                  <a:pt x="3621395" y="1859258"/>
                </a:lnTo>
                <a:lnTo>
                  <a:pt x="3619515" y="1907193"/>
                </a:lnTo>
                <a:lnTo>
                  <a:pt x="3616401" y="1954801"/>
                </a:lnTo>
                <a:lnTo>
                  <a:pt x="3612068" y="2002066"/>
                </a:lnTo>
                <a:lnTo>
                  <a:pt x="3606532" y="2048973"/>
                </a:lnTo>
                <a:lnTo>
                  <a:pt x="3599808" y="2095506"/>
                </a:lnTo>
                <a:lnTo>
                  <a:pt x="3591913" y="2141650"/>
                </a:lnTo>
                <a:lnTo>
                  <a:pt x="3582862" y="2187389"/>
                </a:lnTo>
                <a:lnTo>
                  <a:pt x="3572670" y="2232707"/>
                </a:lnTo>
                <a:lnTo>
                  <a:pt x="3561354" y="2277589"/>
                </a:lnTo>
                <a:lnTo>
                  <a:pt x="3548928" y="2322018"/>
                </a:lnTo>
                <a:lnTo>
                  <a:pt x="3535409" y="2365980"/>
                </a:lnTo>
                <a:lnTo>
                  <a:pt x="3520813" y="2409459"/>
                </a:lnTo>
                <a:lnTo>
                  <a:pt x="3505154" y="2452438"/>
                </a:lnTo>
                <a:lnTo>
                  <a:pt x="3488448" y="2494903"/>
                </a:lnTo>
                <a:lnTo>
                  <a:pt x="3470712" y="2536838"/>
                </a:lnTo>
                <a:lnTo>
                  <a:pt x="3451960" y="2578227"/>
                </a:lnTo>
                <a:lnTo>
                  <a:pt x="3432208" y="2619054"/>
                </a:lnTo>
                <a:lnTo>
                  <a:pt x="3411473" y="2659305"/>
                </a:lnTo>
                <a:lnTo>
                  <a:pt x="3389769" y="2698962"/>
                </a:lnTo>
                <a:lnTo>
                  <a:pt x="3367113" y="2738011"/>
                </a:lnTo>
                <a:lnTo>
                  <a:pt x="3343520" y="2776435"/>
                </a:lnTo>
                <a:lnTo>
                  <a:pt x="3319005" y="2814220"/>
                </a:lnTo>
                <a:lnTo>
                  <a:pt x="3293584" y="2851350"/>
                </a:lnTo>
                <a:lnTo>
                  <a:pt x="3267274" y="2887808"/>
                </a:lnTo>
                <a:lnTo>
                  <a:pt x="3240089" y="2923580"/>
                </a:lnTo>
                <a:lnTo>
                  <a:pt x="3212045" y="2958649"/>
                </a:lnTo>
                <a:lnTo>
                  <a:pt x="3183158" y="2993000"/>
                </a:lnTo>
                <a:lnTo>
                  <a:pt x="3153443" y="3026618"/>
                </a:lnTo>
                <a:lnTo>
                  <a:pt x="3122917" y="3059486"/>
                </a:lnTo>
                <a:lnTo>
                  <a:pt x="3091594" y="3091590"/>
                </a:lnTo>
                <a:lnTo>
                  <a:pt x="3059491" y="3122913"/>
                </a:lnTo>
                <a:lnTo>
                  <a:pt x="3026622" y="3153439"/>
                </a:lnTo>
                <a:lnTo>
                  <a:pt x="2993005" y="3183154"/>
                </a:lnTo>
                <a:lnTo>
                  <a:pt x="2958653" y="3212041"/>
                </a:lnTo>
                <a:lnTo>
                  <a:pt x="2923584" y="3240085"/>
                </a:lnTo>
                <a:lnTo>
                  <a:pt x="2887813" y="3267271"/>
                </a:lnTo>
                <a:lnTo>
                  <a:pt x="2851354" y="3293582"/>
                </a:lnTo>
                <a:lnTo>
                  <a:pt x="2814225" y="3319002"/>
                </a:lnTo>
                <a:lnTo>
                  <a:pt x="2776440" y="3343517"/>
                </a:lnTo>
                <a:lnTo>
                  <a:pt x="2738015" y="3367111"/>
                </a:lnTo>
                <a:lnTo>
                  <a:pt x="2698966" y="3389767"/>
                </a:lnTo>
                <a:lnTo>
                  <a:pt x="2659309" y="3411471"/>
                </a:lnTo>
                <a:lnTo>
                  <a:pt x="2619059" y="3432207"/>
                </a:lnTo>
                <a:lnTo>
                  <a:pt x="2578232" y="3451958"/>
                </a:lnTo>
                <a:lnTo>
                  <a:pt x="2536843" y="3470710"/>
                </a:lnTo>
                <a:lnTo>
                  <a:pt x="2494908" y="3488447"/>
                </a:lnTo>
                <a:lnTo>
                  <a:pt x="2452443" y="3505152"/>
                </a:lnTo>
                <a:lnTo>
                  <a:pt x="2409463" y="3520812"/>
                </a:lnTo>
                <a:lnTo>
                  <a:pt x="2365984" y="3535409"/>
                </a:lnTo>
                <a:lnTo>
                  <a:pt x="2322022" y="3548928"/>
                </a:lnTo>
                <a:lnTo>
                  <a:pt x="2277592" y="3561353"/>
                </a:lnTo>
                <a:lnTo>
                  <a:pt x="2232710" y="3572670"/>
                </a:lnTo>
                <a:lnTo>
                  <a:pt x="2187392" y="3582861"/>
                </a:lnTo>
                <a:lnTo>
                  <a:pt x="2141653" y="3591913"/>
                </a:lnTo>
                <a:lnTo>
                  <a:pt x="2095509" y="3599808"/>
                </a:lnTo>
                <a:lnTo>
                  <a:pt x="2048975" y="3606531"/>
                </a:lnTo>
                <a:lnTo>
                  <a:pt x="2002068" y="3612067"/>
                </a:lnTo>
                <a:lnTo>
                  <a:pt x="1954802" y="3616401"/>
                </a:lnTo>
                <a:lnTo>
                  <a:pt x="1907194" y="3619515"/>
                </a:lnTo>
                <a:lnTo>
                  <a:pt x="1859259" y="3621395"/>
                </a:lnTo>
                <a:lnTo>
                  <a:pt x="1811012" y="3622025"/>
                </a:lnTo>
                <a:lnTo>
                  <a:pt x="1762767" y="3621395"/>
                </a:lnTo>
                <a:lnTo>
                  <a:pt x="1714832" y="3619515"/>
                </a:lnTo>
                <a:lnTo>
                  <a:pt x="1667224" y="3616401"/>
                </a:lnTo>
                <a:lnTo>
                  <a:pt x="1619959" y="3612067"/>
                </a:lnTo>
                <a:lnTo>
                  <a:pt x="1573052" y="3606531"/>
                </a:lnTo>
                <a:lnTo>
                  <a:pt x="1526518" y="3599808"/>
                </a:lnTo>
                <a:lnTo>
                  <a:pt x="1480375" y="3591913"/>
                </a:lnTo>
                <a:lnTo>
                  <a:pt x="1434636" y="3582861"/>
                </a:lnTo>
                <a:lnTo>
                  <a:pt x="1389318" y="3572670"/>
                </a:lnTo>
                <a:lnTo>
                  <a:pt x="1344436" y="3561353"/>
                </a:lnTo>
                <a:lnTo>
                  <a:pt x="1300007" y="3548928"/>
                </a:lnTo>
                <a:lnTo>
                  <a:pt x="1256045" y="3535409"/>
                </a:lnTo>
                <a:lnTo>
                  <a:pt x="1212566" y="3520812"/>
                </a:lnTo>
                <a:lnTo>
                  <a:pt x="1169586" y="3505152"/>
                </a:lnTo>
                <a:lnTo>
                  <a:pt x="1127121" y="3488447"/>
                </a:lnTo>
                <a:lnTo>
                  <a:pt x="1085187" y="3470710"/>
                </a:lnTo>
                <a:lnTo>
                  <a:pt x="1043798" y="3451958"/>
                </a:lnTo>
                <a:lnTo>
                  <a:pt x="1002970" y="3432207"/>
                </a:lnTo>
                <a:lnTo>
                  <a:pt x="962720" y="3411471"/>
                </a:lnTo>
                <a:lnTo>
                  <a:pt x="923063" y="3389767"/>
                </a:lnTo>
                <a:lnTo>
                  <a:pt x="884014" y="3367111"/>
                </a:lnTo>
                <a:lnTo>
                  <a:pt x="845590" y="3343517"/>
                </a:lnTo>
                <a:lnTo>
                  <a:pt x="807805" y="3319002"/>
                </a:lnTo>
                <a:lnTo>
                  <a:pt x="770675" y="3293582"/>
                </a:lnTo>
                <a:lnTo>
                  <a:pt x="734217" y="3267271"/>
                </a:lnTo>
                <a:lnTo>
                  <a:pt x="698445" y="3240085"/>
                </a:lnTo>
                <a:lnTo>
                  <a:pt x="663376" y="3212041"/>
                </a:lnTo>
                <a:lnTo>
                  <a:pt x="629024" y="3183154"/>
                </a:lnTo>
                <a:lnTo>
                  <a:pt x="595407" y="3153439"/>
                </a:lnTo>
                <a:lnTo>
                  <a:pt x="562538" y="3122913"/>
                </a:lnTo>
                <a:lnTo>
                  <a:pt x="530435" y="3091590"/>
                </a:lnTo>
                <a:lnTo>
                  <a:pt x="499112" y="3059486"/>
                </a:lnTo>
                <a:lnTo>
                  <a:pt x="468585" y="3026618"/>
                </a:lnTo>
                <a:lnTo>
                  <a:pt x="438871" y="2993000"/>
                </a:lnTo>
                <a:lnTo>
                  <a:pt x="409983" y="2958649"/>
                </a:lnTo>
                <a:lnTo>
                  <a:pt x="381939" y="2923580"/>
                </a:lnTo>
                <a:lnTo>
                  <a:pt x="354754" y="2887808"/>
                </a:lnTo>
                <a:lnTo>
                  <a:pt x="328443" y="2851350"/>
                </a:lnTo>
                <a:lnTo>
                  <a:pt x="303023" y="2814220"/>
                </a:lnTo>
                <a:lnTo>
                  <a:pt x="278508" y="2776435"/>
                </a:lnTo>
                <a:lnTo>
                  <a:pt x="254914" y="2738011"/>
                </a:lnTo>
                <a:lnTo>
                  <a:pt x="232258" y="2698962"/>
                </a:lnTo>
                <a:lnTo>
                  <a:pt x="210554" y="2659305"/>
                </a:lnTo>
                <a:lnTo>
                  <a:pt x="189818" y="2619054"/>
                </a:lnTo>
                <a:lnTo>
                  <a:pt x="170067" y="2578227"/>
                </a:lnTo>
                <a:lnTo>
                  <a:pt x="151315" y="2536838"/>
                </a:lnTo>
                <a:lnTo>
                  <a:pt x="133578" y="2494903"/>
                </a:lnTo>
                <a:lnTo>
                  <a:pt x="116872" y="2452438"/>
                </a:lnTo>
                <a:lnTo>
                  <a:pt x="101213" y="2409459"/>
                </a:lnTo>
                <a:lnTo>
                  <a:pt x="86616" y="2365980"/>
                </a:lnTo>
                <a:lnTo>
                  <a:pt x="73097" y="2322018"/>
                </a:lnTo>
                <a:lnTo>
                  <a:pt x="60672" y="2277589"/>
                </a:lnTo>
                <a:lnTo>
                  <a:pt x="49355" y="2232707"/>
                </a:lnTo>
                <a:lnTo>
                  <a:pt x="39163" y="2187389"/>
                </a:lnTo>
                <a:lnTo>
                  <a:pt x="30112" y="2141650"/>
                </a:lnTo>
                <a:lnTo>
                  <a:pt x="22217" y="2095506"/>
                </a:lnTo>
                <a:lnTo>
                  <a:pt x="15493" y="2048973"/>
                </a:lnTo>
                <a:lnTo>
                  <a:pt x="9957" y="2002066"/>
                </a:lnTo>
                <a:lnTo>
                  <a:pt x="5624" y="1954801"/>
                </a:lnTo>
                <a:lnTo>
                  <a:pt x="2510" y="1907193"/>
                </a:lnTo>
                <a:lnTo>
                  <a:pt x="630" y="1859258"/>
                </a:lnTo>
                <a:lnTo>
                  <a:pt x="0" y="1811012"/>
                </a:lnTo>
                <a:lnTo>
                  <a:pt x="630" y="1762767"/>
                </a:lnTo>
                <a:lnTo>
                  <a:pt x="2510" y="1714832"/>
                </a:lnTo>
                <a:lnTo>
                  <a:pt x="5624" y="1667224"/>
                </a:lnTo>
                <a:lnTo>
                  <a:pt x="9957" y="1619959"/>
                </a:lnTo>
                <a:lnTo>
                  <a:pt x="15493" y="1573052"/>
                </a:lnTo>
                <a:lnTo>
                  <a:pt x="22217" y="1526518"/>
                </a:lnTo>
                <a:lnTo>
                  <a:pt x="30112" y="1480375"/>
                </a:lnTo>
                <a:lnTo>
                  <a:pt x="39163" y="1434636"/>
                </a:lnTo>
                <a:lnTo>
                  <a:pt x="49355" y="1389318"/>
                </a:lnTo>
                <a:lnTo>
                  <a:pt x="60672" y="1344436"/>
                </a:lnTo>
                <a:lnTo>
                  <a:pt x="73097" y="1300007"/>
                </a:lnTo>
                <a:lnTo>
                  <a:pt x="86616" y="1256045"/>
                </a:lnTo>
                <a:lnTo>
                  <a:pt x="101213" y="1212566"/>
                </a:lnTo>
                <a:lnTo>
                  <a:pt x="116872" y="1169586"/>
                </a:lnTo>
                <a:lnTo>
                  <a:pt x="133578" y="1127121"/>
                </a:lnTo>
                <a:lnTo>
                  <a:pt x="151315" y="1085187"/>
                </a:lnTo>
                <a:lnTo>
                  <a:pt x="170067" y="1043798"/>
                </a:lnTo>
                <a:lnTo>
                  <a:pt x="189818" y="1002970"/>
                </a:lnTo>
                <a:lnTo>
                  <a:pt x="210554" y="962720"/>
                </a:lnTo>
                <a:lnTo>
                  <a:pt x="232258" y="923063"/>
                </a:lnTo>
                <a:lnTo>
                  <a:pt x="254914" y="884014"/>
                </a:lnTo>
                <a:lnTo>
                  <a:pt x="278508" y="845590"/>
                </a:lnTo>
                <a:lnTo>
                  <a:pt x="303023" y="807805"/>
                </a:lnTo>
                <a:lnTo>
                  <a:pt x="328443" y="770675"/>
                </a:lnTo>
                <a:lnTo>
                  <a:pt x="354754" y="734217"/>
                </a:lnTo>
                <a:lnTo>
                  <a:pt x="381939" y="698445"/>
                </a:lnTo>
                <a:lnTo>
                  <a:pt x="409983" y="663376"/>
                </a:lnTo>
                <a:lnTo>
                  <a:pt x="438871" y="629024"/>
                </a:lnTo>
                <a:lnTo>
                  <a:pt x="468585" y="595407"/>
                </a:lnTo>
                <a:lnTo>
                  <a:pt x="499112" y="562538"/>
                </a:lnTo>
                <a:lnTo>
                  <a:pt x="530435" y="530435"/>
                </a:lnTo>
                <a:lnTo>
                  <a:pt x="562538" y="499112"/>
                </a:lnTo>
                <a:lnTo>
                  <a:pt x="595407" y="468585"/>
                </a:lnTo>
                <a:lnTo>
                  <a:pt x="629024" y="438871"/>
                </a:lnTo>
                <a:lnTo>
                  <a:pt x="663376" y="409983"/>
                </a:lnTo>
                <a:lnTo>
                  <a:pt x="698445" y="381939"/>
                </a:lnTo>
                <a:lnTo>
                  <a:pt x="734217" y="354754"/>
                </a:lnTo>
                <a:lnTo>
                  <a:pt x="770675" y="328443"/>
                </a:lnTo>
                <a:lnTo>
                  <a:pt x="807805" y="303023"/>
                </a:lnTo>
                <a:lnTo>
                  <a:pt x="845590" y="278508"/>
                </a:lnTo>
                <a:lnTo>
                  <a:pt x="884014" y="254914"/>
                </a:lnTo>
                <a:lnTo>
                  <a:pt x="923063" y="232258"/>
                </a:lnTo>
                <a:lnTo>
                  <a:pt x="962720" y="210554"/>
                </a:lnTo>
                <a:lnTo>
                  <a:pt x="1002970" y="189818"/>
                </a:lnTo>
                <a:lnTo>
                  <a:pt x="1043798" y="170067"/>
                </a:lnTo>
                <a:lnTo>
                  <a:pt x="1085187" y="151315"/>
                </a:lnTo>
                <a:lnTo>
                  <a:pt x="1127121" y="133578"/>
                </a:lnTo>
                <a:lnTo>
                  <a:pt x="1169586" y="116872"/>
                </a:lnTo>
                <a:lnTo>
                  <a:pt x="1212566" y="101213"/>
                </a:lnTo>
                <a:lnTo>
                  <a:pt x="1256045" y="86616"/>
                </a:lnTo>
                <a:lnTo>
                  <a:pt x="1300007" y="73097"/>
                </a:lnTo>
                <a:lnTo>
                  <a:pt x="1344436" y="60672"/>
                </a:lnTo>
                <a:lnTo>
                  <a:pt x="1389318" y="49355"/>
                </a:lnTo>
                <a:lnTo>
                  <a:pt x="1434636" y="39163"/>
                </a:lnTo>
                <a:lnTo>
                  <a:pt x="1480375" y="30112"/>
                </a:lnTo>
                <a:lnTo>
                  <a:pt x="1526518" y="22217"/>
                </a:lnTo>
                <a:lnTo>
                  <a:pt x="1573052" y="15493"/>
                </a:lnTo>
                <a:lnTo>
                  <a:pt x="1619959" y="9957"/>
                </a:lnTo>
                <a:lnTo>
                  <a:pt x="1667224" y="5624"/>
                </a:lnTo>
                <a:lnTo>
                  <a:pt x="1714832" y="2510"/>
                </a:lnTo>
                <a:lnTo>
                  <a:pt x="1762767" y="630"/>
                </a:lnTo>
                <a:lnTo>
                  <a:pt x="1811012" y="0"/>
                </a:lnTo>
                <a:lnTo>
                  <a:pt x="1859259" y="630"/>
                </a:lnTo>
                <a:lnTo>
                  <a:pt x="1907194" y="2510"/>
                </a:lnTo>
                <a:lnTo>
                  <a:pt x="1954802" y="5624"/>
                </a:lnTo>
                <a:lnTo>
                  <a:pt x="2002068" y="9957"/>
                </a:lnTo>
                <a:lnTo>
                  <a:pt x="2048975" y="15493"/>
                </a:lnTo>
                <a:lnTo>
                  <a:pt x="2095509" y="22217"/>
                </a:lnTo>
                <a:lnTo>
                  <a:pt x="2141653" y="30112"/>
                </a:lnTo>
                <a:lnTo>
                  <a:pt x="2187392" y="39163"/>
                </a:lnTo>
                <a:lnTo>
                  <a:pt x="2232710" y="49355"/>
                </a:lnTo>
                <a:lnTo>
                  <a:pt x="2277592" y="60672"/>
                </a:lnTo>
                <a:lnTo>
                  <a:pt x="2322022" y="73097"/>
                </a:lnTo>
                <a:lnTo>
                  <a:pt x="2365984" y="86616"/>
                </a:lnTo>
                <a:lnTo>
                  <a:pt x="2409463" y="101213"/>
                </a:lnTo>
                <a:lnTo>
                  <a:pt x="2452443" y="116872"/>
                </a:lnTo>
                <a:lnTo>
                  <a:pt x="2494908" y="133578"/>
                </a:lnTo>
                <a:lnTo>
                  <a:pt x="2536843" y="151315"/>
                </a:lnTo>
                <a:lnTo>
                  <a:pt x="2578232" y="170067"/>
                </a:lnTo>
                <a:lnTo>
                  <a:pt x="2619059" y="189818"/>
                </a:lnTo>
                <a:lnTo>
                  <a:pt x="2659309" y="210554"/>
                </a:lnTo>
                <a:lnTo>
                  <a:pt x="2698966" y="232258"/>
                </a:lnTo>
                <a:lnTo>
                  <a:pt x="2738015" y="254914"/>
                </a:lnTo>
                <a:lnTo>
                  <a:pt x="2776440" y="278508"/>
                </a:lnTo>
                <a:lnTo>
                  <a:pt x="2814225" y="303023"/>
                </a:lnTo>
                <a:lnTo>
                  <a:pt x="2851354" y="328443"/>
                </a:lnTo>
                <a:lnTo>
                  <a:pt x="2887813" y="354754"/>
                </a:lnTo>
                <a:lnTo>
                  <a:pt x="2923584" y="381939"/>
                </a:lnTo>
                <a:lnTo>
                  <a:pt x="2958653" y="409983"/>
                </a:lnTo>
                <a:lnTo>
                  <a:pt x="2993005" y="438871"/>
                </a:lnTo>
                <a:lnTo>
                  <a:pt x="3026622" y="468585"/>
                </a:lnTo>
                <a:lnTo>
                  <a:pt x="3059491" y="499112"/>
                </a:lnTo>
                <a:lnTo>
                  <a:pt x="3091594" y="530435"/>
                </a:lnTo>
                <a:lnTo>
                  <a:pt x="3122917" y="562538"/>
                </a:lnTo>
                <a:lnTo>
                  <a:pt x="3153443" y="595407"/>
                </a:lnTo>
                <a:lnTo>
                  <a:pt x="3183158" y="629024"/>
                </a:lnTo>
                <a:lnTo>
                  <a:pt x="3212045" y="663376"/>
                </a:lnTo>
                <a:lnTo>
                  <a:pt x="3240089" y="698445"/>
                </a:lnTo>
                <a:lnTo>
                  <a:pt x="3267274" y="734217"/>
                </a:lnTo>
                <a:lnTo>
                  <a:pt x="3293584" y="770675"/>
                </a:lnTo>
                <a:lnTo>
                  <a:pt x="3319005" y="807805"/>
                </a:lnTo>
                <a:lnTo>
                  <a:pt x="3343520" y="845590"/>
                </a:lnTo>
                <a:lnTo>
                  <a:pt x="3367113" y="884014"/>
                </a:lnTo>
                <a:lnTo>
                  <a:pt x="3389769" y="923063"/>
                </a:lnTo>
                <a:lnTo>
                  <a:pt x="3411473" y="962720"/>
                </a:lnTo>
                <a:lnTo>
                  <a:pt x="3432208" y="1002970"/>
                </a:lnTo>
                <a:lnTo>
                  <a:pt x="3451960" y="1043798"/>
                </a:lnTo>
                <a:lnTo>
                  <a:pt x="3470712" y="1085187"/>
                </a:lnTo>
                <a:lnTo>
                  <a:pt x="3488448" y="1127121"/>
                </a:lnTo>
                <a:lnTo>
                  <a:pt x="3505154" y="1169586"/>
                </a:lnTo>
                <a:lnTo>
                  <a:pt x="3520813" y="1212566"/>
                </a:lnTo>
                <a:lnTo>
                  <a:pt x="3535409" y="1256045"/>
                </a:lnTo>
                <a:lnTo>
                  <a:pt x="3548928" y="1300007"/>
                </a:lnTo>
                <a:lnTo>
                  <a:pt x="3561354" y="1344436"/>
                </a:lnTo>
                <a:lnTo>
                  <a:pt x="3572670" y="1389318"/>
                </a:lnTo>
                <a:lnTo>
                  <a:pt x="3582862" y="1434636"/>
                </a:lnTo>
                <a:lnTo>
                  <a:pt x="3591913" y="1480375"/>
                </a:lnTo>
                <a:lnTo>
                  <a:pt x="3599808" y="1526518"/>
                </a:lnTo>
                <a:lnTo>
                  <a:pt x="3606532" y="1573052"/>
                </a:lnTo>
                <a:lnTo>
                  <a:pt x="3612068" y="1619959"/>
                </a:lnTo>
                <a:lnTo>
                  <a:pt x="3616401" y="1667224"/>
                </a:lnTo>
                <a:lnTo>
                  <a:pt x="3619515" y="1714832"/>
                </a:lnTo>
                <a:lnTo>
                  <a:pt x="3621395" y="1762767"/>
                </a:lnTo>
                <a:lnTo>
                  <a:pt x="3622025" y="1811012"/>
                </a:lnTo>
                <a:close/>
              </a:path>
            </a:pathLst>
          </a:custGeom>
          <a:noFill/>
          <a:ln cap="flat" cmpd="sng" w="10450">
            <a:solidFill>
              <a:srgbClr val="F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0" name="Google Shape;270;g339f541cf5f_1_223"/>
          <p:cNvGrpSpPr/>
          <p:nvPr/>
        </p:nvGrpSpPr>
        <p:grpSpPr>
          <a:xfrm>
            <a:off x="5299465" y="3848549"/>
            <a:ext cx="864029" cy="667398"/>
            <a:chOff x="12567023" y="3084550"/>
            <a:chExt cx="1173315" cy="906175"/>
          </a:xfrm>
        </p:grpSpPr>
        <p:sp>
          <p:nvSpPr>
            <p:cNvPr id="271" name="Google Shape;271;g339f541cf5f_1_223"/>
            <p:cNvSpPr/>
            <p:nvPr/>
          </p:nvSpPr>
          <p:spPr>
            <a:xfrm>
              <a:off x="12677425" y="3226462"/>
              <a:ext cx="955989" cy="764263"/>
            </a:xfrm>
            <a:custGeom>
              <a:rect b="b" l="l" r="r" t="t"/>
              <a:pathLst>
                <a:path extrusionOk="0" h="1103629" w="1380490">
                  <a:moveTo>
                    <a:pt x="378926" y="875994"/>
                  </a:moveTo>
                  <a:lnTo>
                    <a:pt x="198046" y="875994"/>
                  </a:lnTo>
                  <a:lnTo>
                    <a:pt x="690167" y="1103139"/>
                  </a:lnTo>
                  <a:lnTo>
                    <a:pt x="908993" y="1002137"/>
                  </a:lnTo>
                  <a:lnTo>
                    <a:pt x="652262" y="1002137"/>
                  </a:lnTo>
                  <a:lnTo>
                    <a:pt x="378926" y="875994"/>
                  </a:lnTo>
                  <a:close/>
                </a:path>
                <a:path extrusionOk="0" h="1103629" w="1380490">
                  <a:moveTo>
                    <a:pt x="416243" y="438321"/>
                  </a:moveTo>
                  <a:lnTo>
                    <a:pt x="235280" y="438321"/>
                  </a:lnTo>
                  <a:lnTo>
                    <a:pt x="652262" y="630766"/>
                  </a:lnTo>
                  <a:lnTo>
                    <a:pt x="652262" y="1002137"/>
                  </a:lnTo>
                  <a:lnTo>
                    <a:pt x="728072" y="1002137"/>
                  </a:lnTo>
                  <a:lnTo>
                    <a:pt x="728072" y="630766"/>
                  </a:lnTo>
                  <a:lnTo>
                    <a:pt x="871116" y="564747"/>
                  </a:lnTo>
                  <a:lnTo>
                    <a:pt x="690167" y="564747"/>
                  </a:lnTo>
                  <a:lnTo>
                    <a:pt x="416243" y="438321"/>
                  </a:lnTo>
                  <a:close/>
                </a:path>
                <a:path extrusionOk="0" h="1103629" w="1380490">
                  <a:moveTo>
                    <a:pt x="1220863" y="438321"/>
                  </a:moveTo>
                  <a:lnTo>
                    <a:pt x="1145043" y="438321"/>
                  </a:lnTo>
                  <a:lnTo>
                    <a:pt x="1145043" y="809703"/>
                  </a:lnTo>
                  <a:lnTo>
                    <a:pt x="728072" y="1002137"/>
                  </a:lnTo>
                  <a:lnTo>
                    <a:pt x="908993" y="1002137"/>
                  </a:lnTo>
                  <a:lnTo>
                    <a:pt x="1182288" y="875994"/>
                  </a:lnTo>
                  <a:lnTo>
                    <a:pt x="1351824" y="875994"/>
                  </a:lnTo>
                  <a:lnTo>
                    <a:pt x="1220863" y="810509"/>
                  </a:lnTo>
                  <a:lnTo>
                    <a:pt x="1220863" y="438321"/>
                  </a:lnTo>
                  <a:close/>
                </a:path>
                <a:path extrusionOk="0" h="1103629" w="1380490">
                  <a:moveTo>
                    <a:pt x="728072" y="0"/>
                  </a:moveTo>
                  <a:lnTo>
                    <a:pt x="652262" y="0"/>
                  </a:lnTo>
                  <a:lnTo>
                    <a:pt x="652262" y="127367"/>
                  </a:lnTo>
                  <a:lnTo>
                    <a:pt x="159471" y="354816"/>
                  </a:lnTo>
                  <a:lnTo>
                    <a:pt x="159471" y="810509"/>
                  </a:lnTo>
                  <a:lnTo>
                    <a:pt x="0" y="890255"/>
                  </a:lnTo>
                  <a:lnTo>
                    <a:pt x="33904" y="958065"/>
                  </a:lnTo>
                  <a:lnTo>
                    <a:pt x="198046" y="875994"/>
                  </a:lnTo>
                  <a:lnTo>
                    <a:pt x="378926" y="875994"/>
                  </a:lnTo>
                  <a:lnTo>
                    <a:pt x="235280" y="809703"/>
                  </a:lnTo>
                  <a:lnTo>
                    <a:pt x="235280" y="438321"/>
                  </a:lnTo>
                  <a:lnTo>
                    <a:pt x="416243" y="438321"/>
                  </a:lnTo>
                  <a:lnTo>
                    <a:pt x="287834" y="379056"/>
                  </a:lnTo>
                  <a:lnTo>
                    <a:pt x="690167" y="193386"/>
                  </a:lnTo>
                  <a:lnTo>
                    <a:pt x="871109" y="193386"/>
                  </a:lnTo>
                  <a:lnTo>
                    <a:pt x="728072" y="127367"/>
                  </a:lnTo>
                  <a:lnTo>
                    <a:pt x="728072" y="0"/>
                  </a:lnTo>
                  <a:close/>
                </a:path>
                <a:path extrusionOk="0" h="1103629" w="1380490">
                  <a:moveTo>
                    <a:pt x="1351824" y="875994"/>
                  </a:moveTo>
                  <a:lnTo>
                    <a:pt x="1182288" y="875994"/>
                  </a:lnTo>
                  <a:lnTo>
                    <a:pt x="1346356" y="958033"/>
                  </a:lnTo>
                  <a:lnTo>
                    <a:pt x="1380261" y="890213"/>
                  </a:lnTo>
                  <a:lnTo>
                    <a:pt x="1351824" y="875994"/>
                  </a:lnTo>
                  <a:close/>
                </a:path>
                <a:path extrusionOk="0" h="1103629" w="1380490">
                  <a:moveTo>
                    <a:pt x="871109" y="193386"/>
                  </a:moveTo>
                  <a:lnTo>
                    <a:pt x="690167" y="193386"/>
                  </a:lnTo>
                  <a:lnTo>
                    <a:pt x="1092490" y="379056"/>
                  </a:lnTo>
                  <a:lnTo>
                    <a:pt x="690167" y="564747"/>
                  </a:lnTo>
                  <a:lnTo>
                    <a:pt x="871116" y="564747"/>
                  </a:lnTo>
                  <a:lnTo>
                    <a:pt x="1145043" y="438321"/>
                  </a:lnTo>
                  <a:lnTo>
                    <a:pt x="1220863" y="438321"/>
                  </a:lnTo>
                  <a:lnTo>
                    <a:pt x="1220863" y="354816"/>
                  </a:lnTo>
                  <a:lnTo>
                    <a:pt x="871109" y="1933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339f541cf5f_1_223"/>
            <p:cNvSpPr/>
            <p:nvPr/>
          </p:nvSpPr>
          <p:spPr>
            <a:xfrm>
              <a:off x="12677425" y="3226462"/>
              <a:ext cx="955989" cy="764263"/>
            </a:xfrm>
            <a:custGeom>
              <a:rect b="b" l="l" r="r" t="t"/>
              <a:pathLst>
                <a:path extrusionOk="0" h="1103629" w="1380490">
                  <a:moveTo>
                    <a:pt x="728072" y="1002137"/>
                  </a:moveTo>
                  <a:lnTo>
                    <a:pt x="728072" y="630766"/>
                  </a:lnTo>
                  <a:lnTo>
                    <a:pt x="1145043" y="438321"/>
                  </a:lnTo>
                  <a:lnTo>
                    <a:pt x="1145043" y="809703"/>
                  </a:lnTo>
                  <a:lnTo>
                    <a:pt x="728072" y="1002137"/>
                  </a:lnTo>
                  <a:close/>
                </a:path>
                <a:path extrusionOk="0" h="1103629" w="1380490">
                  <a:moveTo>
                    <a:pt x="235280" y="438321"/>
                  </a:moveTo>
                  <a:lnTo>
                    <a:pt x="652262" y="630766"/>
                  </a:lnTo>
                  <a:lnTo>
                    <a:pt x="652262" y="1002137"/>
                  </a:lnTo>
                  <a:lnTo>
                    <a:pt x="235280" y="809703"/>
                  </a:lnTo>
                  <a:lnTo>
                    <a:pt x="235280" y="438321"/>
                  </a:lnTo>
                  <a:close/>
                </a:path>
                <a:path extrusionOk="0" h="1103629" w="1380490">
                  <a:moveTo>
                    <a:pt x="690167" y="564747"/>
                  </a:moveTo>
                  <a:lnTo>
                    <a:pt x="287834" y="379056"/>
                  </a:lnTo>
                  <a:lnTo>
                    <a:pt x="690167" y="193386"/>
                  </a:lnTo>
                  <a:lnTo>
                    <a:pt x="1092490" y="379056"/>
                  </a:lnTo>
                  <a:lnTo>
                    <a:pt x="690167" y="564747"/>
                  </a:lnTo>
                  <a:close/>
                </a:path>
                <a:path extrusionOk="0" h="1103629" w="1380490">
                  <a:moveTo>
                    <a:pt x="1380261" y="890213"/>
                  </a:moveTo>
                  <a:lnTo>
                    <a:pt x="1220863" y="810509"/>
                  </a:lnTo>
                  <a:lnTo>
                    <a:pt x="1220863" y="354816"/>
                  </a:lnTo>
                  <a:lnTo>
                    <a:pt x="728072" y="127367"/>
                  </a:lnTo>
                  <a:lnTo>
                    <a:pt x="728072" y="0"/>
                  </a:lnTo>
                  <a:lnTo>
                    <a:pt x="652262" y="0"/>
                  </a:lnTo>
                  <a:lnTo>
                    <a:pt x="652262" y="127367"/>
                  </a:lnTo>
                  <a:lnTo>
                    <a:pt x="159471" y="354816"/>
                  </a:lnTo>
                  <a:lnTo>
                    <a:pt x="159471" y="810509"/>
                  </a:lnTo>
                  <a:lnTo>
                    <a:pt x="0" y="890255"/>
                  </a:lnTo>
                  <a:lnTo>
                    <a:pt x="33904" y="958065"/>
                  </a:lnTo>
                  <a:lnTo>
                    <a:pt x="198046" y="875994"/>
                  </a:lnTo>
                  <a:lnTo>
                    <a:pt x="690167" y="1103139"/>
                  </a:lnTo>
                  <a:lnTo>
                    <a:pt x="1182288" y="875994"/>
                  </a:lnTo>
                  <a:lnTo>
                    <a:pt x="1346356" y="958033"/>
                  </a:lnTo>
                  <a:lnTo>
                    <a:pt x="1380261" y="890213"/>
                  </a:lnTo>
                  <a:close/>
                </a:path>
              </a:pathLst>
            </a:custGeom>
            <a:noFill/>
            <a:ln cap="flat" cmpd="sng" w="20925">
              <a:solidFill>
                <a:srgbClr val="585A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39f541cf5f_1_223"/>
            <p:cNvSpPr/>
            <p:nvPr/>
          </p:nvSpPr>
          <p:spPr>
            <a:xfrm>
              <a:off x="13052423" y="3084550"/>
              <a:ext cx="206237" cy="154348"/>
            </a:xfrm>
            <a:custGeom>
              <a:rect b="b" l="l" r="r" t="t"/>
              <a:pathLst>
                <a:path extrusionOk="0" h="222885" w="297815">
                  <a:moveTo>
                    <a:pt x="148674" y="0"/>
                  </a:moveTo>
                  <a:lnTo>
                    <a:pt x="7329" y="163337"/>
                  </a:lnTo>
                  <a:lnTo>
                    <a:pt x="0" y="177442"/>
                  </a:lnTo>
                  <a:lnTo>
                    <a:pt x="0" y="185138"/>
                  </a:lnTo>
                  <a:lnTo>
                    <a:pt x="2924" y="199588"/>
                  </a:lnTo>
                  <a:lnTo>
                    <a:pt x="10896" y="211398"/>
                  </a:lnTo>
                  <a:lnTo>
                    <a:pt x="22709" y="219365"/>
                  </a:lnTo>
                  <a:lnTo>
                    <a:pt x="37161" y="222289"/>
                  </a:lnTo>
                  <a:lnTo>
                    <a:pt x="260096" y="222289"/>
                  </a:lnTo>
                  <a:lnTo>
                    <a:pt x="274548" y="219365"/>
                  </a:lnTo>
                  <a:lnTo>
                    <a:pt x="286361" y="211398"/>
                  </a:lnTo>
                  <a:lnTo>
                    <a:pt x="294333" y="199588"/>
                  </a:lnTo>
                  <a:lnTo>
                    <a:pt x="297257" y="185138"/>
                  </a:lnTo>
                  <a:lnTo>
                    <a:pt x="297257" y="177442"/>
                  </a:lnTo>
                  <a:lnTo>
                    <a:pt x="295676" y="172751"/>
                  </a:lnTo>
                  <a:lnTo>
                    <a:pt x="62197" y="172751"/>
                  </a:lnTo>
                  <a:lnTo>
                    <a:pt x="148634" y="57508"/>
                  </a:lnTo>
                  <a:lnTo>
                    <a:pt x="210558" y="57508"/>
                  </a:lnTo>
                  <a:lnTo>
                    <a:pt x="177921" y="13991"/>
                  </a:lnTo>
                  <a:lnTo>
                    <a:pt x="164764" y="3512"/>
                  </a:lnTo>
                  <a:lnTo>
                    <a:pt x="148674" y="0"/>
                  </a:lnTo>
                  <a:close/>
                </a:path>
                <a:path extrusionOk="0" h="222885" w="297815">
                  <a:moveTo>
                    <a:pt x="210558" y="57508"/>
                  </a:moveTo>
                  <a:lnTo>
                    <a:pt x="148634" y="57508"/>
                  </a:lnTo>
                  <a:lnTo>
                    <a:pt x="235060" y="172751"/>
                  </a:lnTo>
                  <a:lnTo>
                    <a:pt x="295676" y="172751"/>
                  </a:lnTo>
                  <a:lnTo>
                    <a:pt x="294713" y="169892"/>
                  </a:lnTo>
                  <a:lnTo>
                    <a:pt x="289928" y="163337"/>
                  </a:lnTo>
                  <a:lnTo>
                    <a:pt x="210558" y="575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39f541cf5f_1_223"/>
            <p:cNvSpPr/>
            <p:nvPr/>
          </p:nvSpPr>
          <p:spPr>
            <a:xfrm>
              <a:off x="12567023" y="3777094"/>
              <a:ext cx="170617" cy="182051"/>
            </a:xfrm>
            <a:custGeom>
              <a:rect b="b" l="l" r="r" t="t"/>
              <a:pathLst>
                <a:path extrusionOk="0" h="262890" w="246379">
                  <a:moveTo>
                    <a:pt x="115860" y="0"/>
                  </a:moveTo>
                  <a:lnTo>
                    <a:pt x="76898" y="21559"/>
                  </a:lnTo>
                  <a:lnTo>
                    <a:pt x="2230" y="187690"/>
                  </a:lnTo>
                  <a:lnTo>
                    <a:pt x="0" y="196025"/>
                  </a:lnTo>
                  <a:lnTo>
                    <a:pt x="833" y="210745"/>
                  </a:lnTo>
                  <a:lnTo>
                    <a:pt x="7036" y="223573"/>
                  </a:lnTo>
                  <a:lnTo>
                    <a:pt x="17590" y="233147"/>
                  </a:lnTo>
                  <a:lnTo>
                    <a:pt x="31475" y="238107"/>
                  </a:lnTo>
                  <a:lnTo>
                    <a:pt x="203093" y="262850"/>
                  </a:lnTo>
                  <a:lnTo>
                    <a:pt x="217812" y="262017"/>
                  </a:lnTo>
                  <a:lnTo>
                    <a:pt x="230640" y="255814"/>
                  </a:lnTo>
                  <a:lnTo>
                    <a:pt x="240215" y="245260"/>
                  </a:lnTo>
                  <a:lnTo>
                    <a:pt x="245175" y="231375"/>
                  </a:lnTo>
                  <a:lnTo>
                    <a:pt x="246233" y="224056"/>
                  </a:lnTo>
                  <a:lnTo>
                    <a:pt x="244924" y="216485"/>
                  </a:lnTo>
                  <a:lnTo>
                    <a:pt x="241823" y="210339"/>
                  </a:lnTo>
                  <a:lnTo>
                    <a:pt x="186078" y="210339"/>
                  </a:lnTo>
                  <a:lnTo>
                    <a:pt x="54825" y="191418"/>
                  </a:lnTo>
                  <a:lnTo>
                    <a:pt x="111347" y="65736"/>
                  </a:lnTo>
                  <a:lnTo>
                    <a:pt x="167102" y="65736"/>
                  </a:lnTo>
                  <a:lnTo>
                    <a:pt x="143189" y="19465"/>
                  </a:lnTo>
                  <a:lnTo>
                    <a:pt x="138172" y="12150"/>
                  </a:lnTo>
                  <a:lnTo>
                    <a:pt x="131782" y="6355"/>
                  </a:lnTo>
                  <a:lnTo>
                    <a:pt x="124263" y="2249"/>
                  </a:lnTo>
                  <a:lnTo>
                    <a:pt x="115860" y="0"/>
                  </a:lnTo>
                  <a:close/>
                </a:path>
                <a:path extrusionOk="0" h="262890" w="246379">
                  <a:moveTo>
                    <a:pt x="167102" y="65736"/>
                  </a:moveTo>
                  <a:lnTo>
                    <a:pt x="111347" y="65736"/>
                  </a:lnTo>
                  <a:lnTo>
                    <a:pt x="186078" y="210339"/>
                  </a:lnTo>
                  <a:lnTo>
                    <a:pt x="241823" y="210339"/>
                  </a:lnTo>
                  <a:lnTo>
                    <a:pt x="167102" y="657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339f541cf5f_1_223"/>
            <p:cNvSpPr/>
            <p:nvPr/>
          </p:nvSpPr>
          <p:spPr>
            <a:xfrm>
              <a:off x="12567558" y="3777767"/>
              <a:ext cx="1172780" cy="185569"/>
            </a:xfrm>
            <a:custGeom>
              <a:rect b="b" l="l" r="r" t="t"/>
              <a:pathLst>
                <a:path extrusionOk="0" h="267970" w="1693545">
                  <a:moveTo>
                    <a:pt x="246227" y="224053"/>
                  </a:moveTo>
                  <a:lnTo>
                    <a:pt x="244919" y="216484"/>
                  </a:lnTo>
                  <a:lnTo>
                    <a:pt x="241820" y="210337"/>
                  </a:lnTo>
                  <a:lnTo>
                    <a:pt x="186067" y="102463"/>
                  </a:lnTo>
                  <a:lnTo>
                    <a:pt x="186067" y="210337"/>
                  </a:lnTo>
                  <a:lnTo>
                    <a:pt x="54813" y="191414"/>
                  </a:lnTo>
                  <a:lnTo>
                    <a:pt x="111340" y="65735"/>
                  </a:lnTo>
                  <a:lnTo>
                    <a:pt x="186067" y="210337"/>
                  </a:lnTo>
                  <a:lnTo>
                    <a:pt x="186067" y="102463"/>
                  </a:lnTo>
                  <a:lnTo>
                    <a:pt x="167093" y="65735"/>
                  </a:lnTo>
                  <a:lnTo>
                    <a:pt x="143179" y="19469"/>
                  </a:lnTo>
                  <a:lnTo>
                    <a:pt x="115849" y="0"/>
                  </a:lnTo>
                  <a:lnTo>
                    <a:pt x="103886" y="228"/>
                  </a:lnTo>
                  <a:lnTo>
                    <a:pt x="2222" y="187693"/>
                  </a:lnTo>
                  <a:lnTo>
                    <a:pt x="0" y="196024"/>
                  </a:lnTo>
                  <a:lnTo>
                    <a:pt x="825" y="210743"/>
                  </a:lnTo>
                  <a:lnTo>
                    <a:pt x="7035" y="223570"/>
                  </a:lnTo>
                  <a:lnTo>
                    <a:pt x="17589" y="233146"/>
                  </a:lnTo>
                  <a:lnTo>
                    <a:pt x="31470" y="238112"/>
                  </a:lnTo>
                  <a:lnTo>
                    <a:pt x="203085" y="262851"/>
                  </a:lnTo>
                  <a:lnTo>
                    <a:pt x="217805" y="262013"/>
                  </a:lnTo>
                  <a:lnTo>
                    <a:pt x="230632" y="255816"/>
                  </a:lnTo>
                  <a:lnTo>
                    <a:pt x="240207" y="245262"/>
                  </a:lnTo>
                  <a:lnTo>
                    <a:pt x="245173" y="231368"/>
                  </a:lnTo>
                  <a:lnTo>
                    <a:pt x="246227" y="224053"/>
                  </a:lnTo>
                  <a:close/>
                </a:path>
                <a:path extrusionOk="0" h="267970" w="1693545">
                  <a:moveTo>
                    <a:pt x="1693113" y="201117"/>
                  </a:moveTo>
                  <a:lnTo>
                    <a:pt x="1692719" y="198386"/>
                  </a:lnTo>
                  <a:lnTo>
                    <a:pt x="1690992" y="193014"/>
                  </a:lnTo>
                  <a:lnTo>
                    <a:pt x="1690243" y="191160"/>
                  </a:lnTo>
                  <a:lnTo>
                    <a:pt x="1638312" y="75742"/>
                  </a:lnTo>
                  <a:lnTo>
                    <a:pt x="1638312" y="196507"/>
                  </a:lnTo>
                  <a:lnTo>
                    <a:pt x="1507032" y="215430"/>
                  </a:lnTo>
                  <a:lnTo>
                    <a:pt x="1581785" y="70827"/>
                  </a:lnTo>
                  <a:lnTo>
                    <a:pt x="1638312" y="196507"/>
                  </a:lnTo>
                  <a:lnTo>
                    <a:pt x="1638312" y="75742"/>
                  </a:lnTo>
                  <a:lnTo>
                    <a:pt x="1616151" y="26466"/>
                  </a:lnTo>
                  <a:lnTo>
                    <a:pt x="1577263" y="5092"/>
                  </a:lnTo>
                  <a:lnTo>
                    <a:pt x="1568856" y="7340"/>
                  </a:lnTo>
                  <a:lnTo>
                    <a:pt x="1451851" y="214312"/>
                  </a:lnTo>
                  <a:lnTo>
                    <a:pt x="1446885" y="229133"/>
                  </a:lnTo>
                  <a:lnTo>
                    <a:pt x="1447939" y="236461"/>
                  </a:lnTo>
                  <a:lnTo>
                    <a:pt x="1452892" y="250342"/>
                  </a:lnTo>
                  <a:lnTo>
                    <a:pt x="1462468" y="260896"/>
                  </a:lnTo>
                  <a:lnTo>
                    <a:pt x="1475308" y="267106"/>
                  </a:lnTo>
                  <a:lnTo>
                    <a:pt x="1490027" y="267931"/>
                  </a:lnTo>
                  <a:lnTo>
                    <a:pt x="1661642" y="243192"/>
                  </a:lnTo>
                  <a:lnTo>
                    <a:pt x="1675523" y="238239"/>
                  </a:lnTo>
                  <a:lnTo>
                    <a:pt x="1686077" y="228663"/>
                  </a:lnTo>
                  <a:lnTo>
                    <a:pt x="1692287" y="215836"/>
                  </a:lnTo>
                  <a:lnTo>
                    <a:pt x="1692313" y="215430"/>
                  </a:lnTo>
                  <a:lnTo>
                    <a:pt x="1693113" y="201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g339f541cf5f_1_2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95002" y="3583405"/>
              <a:ext cx="117818" cy="117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g339f541cf5f_1_223"/>
            <p:cNvSpPr/>
            <p:nvPr/>
          </p:nvSpPr>
          <p:spPr>
            <a:xfrm>
              <a:off x="13095002" y="3583405"/>
              <a:ext cx="117849" cy="117849"/>
            </a:xfrm>
            <a:custGeom>
              <a:rect b="b" l="l" r="r" t="t"/>
              <a:pathLst>
                <a:path extrusionOk="0" h="170179" w="170179">
                  <a:moveTo>
                    <a:pt x="170130" y="85065"/>
                  </a:moveTo>
                  <a:lnTo>
                    <a:pt x="163446" y="51953"/>
                  </a:lnTo>
                  <a:lnTo>
                    <a:pt x="145216" y="24914"/>
                  </a:lnTo>
                  <a:lnTo>
                    <a:pt x="118177" y="6684"/>
                  </a:lnTo>
                  <a:lnTo>
                    <a:pt x="85065" y="0"/>
                  </a:lnTo>
                  <a:lnTo>
                    <a:pt x="51953" y="6684"/>
                  </a:lnTo>
                  <a:lnTo>
                    <a:pt x="24914" y="24914"/>
                  </a:lnTo>
                  <a:lnTo>
                    <a:pt x="6684" y="51953"/>
                  </a:lnTo>
                  <a:lnTo>
                    <a:pt x="0" y="85065"/>
                  </a:lnTo>
                  <a:lnTo>
                    <a:pt x="6684" y="118177"/>
                  </a:lnTo>
                  <a:lnTo>
                    <a:pt x="24914" y="145216"/>
                  </a:lnTo>
                  <a:lnTo>
                    <a:pt x="51953" y="163446"/>
                  </a:lnTo>
                  <a:lnTo>
                    <a:pt x="85065" y="170130"/>
                  </a:lnTo>
                  <a:lnTo>
                    <a:pt x="118177" y="163446"/>
                  </a:lnTo>
                  <a:lnTo>
                    <a:pt x="145216" y="145216"/>
                  </a:lnTo>
                  <a:lnTo>
                    <a:pt x="163446" y="118177"/>
                  </a:lnTo>
                  <a:lnTo>
                    <a:pt x="170130" y="85065"/>
                  </a:lnTo>
                  <a:close/>
                </a:path>
              </a:pathLst>
            </a:custGeom>
            <a:noFill/>
            <a:ln cap="flat" cmpd="sng" w="1256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339f541cf5f_1_223"/>
            <p:cNvSpPr/>
            <p:nvPr/>
          </p:nvSpPr>
          <p:spPr>
            <a:xfrm>
              <a:off x="12973207" y="3458161"/>
              <a:ext cx="364982" cy="364982"/>
            </a:xfrm>
            <a:custGeom>
              <a:rect b="b" l="l" r="r" t="t"/>
              <a:pathLst>
                <a:path extrusionOk="0" h="527050" w="527050">
                  <a:moveTo>
                    <a:pt x="297456" y="0"/>
                  </a:moveTo>
                  <a:lnTo>
                    <a:pt x="229396" y="0"/>
                  </a:lnTo>
                  <a:lnTo>
                    <a:pt x="222935" y="25957"/>
                  </a:lnTo>
                  <a:lnTo>
                    <a:pt x="217451" y="40409"/>
                  </a:lnTo>
                  <a:lnTo>
                    <a:pt x="184046" y="70783"/>
                  </a:lnTo>
                  <a:lnTo>
                    <a:pt x="153263" y="76035"/>
                  </a:lnTo>
                  <a:lnTo>
                    <a:pt x="138255" y="73224"/>
                  </a:lnTo>
                  <a:lnTo>
                    <a:pt x="124121" y="66877"/>
                  </a:lnTo>
                  <a:lnTo>
                    <a:pt x="101222" y="53097"/>
                  </a:lnTo>
                  <a:lnTo>
                    <a:pt x="53087" y="101222"/>
                  </a:lnTo>
                  <a:lnTo>
                    <a:pt x="66867" y="124121"/>
                  </a:lnTo>
                  <a:lnTo>
                    <a:pt x="73217" y="138257"/>
                  </a:lnTo>
                  <a:lnTo>
                    <a:pt x="76029" y="153268"/>
                  </a:lnTo>
                  <a:lnTo>
                    <a:pt x="75298" y="168541"/>
                  </a:lnTo>
                  <a:lnTo>
                    <a:pt x="52991" y="208861"/>
                  </a:lnTo>
                  <a:lnTo>
                    <a:pt x="0" y="229406"/>
                  </a:lnTo>
                  <a:lnTo>
                    <a:pt x="0" y="297456"/>
                  </a:lnTo>
                  <a:lnTo>
                    <a:pt x="40407" y="309406"/>
                  </a:lnTo>
                  <a:lnTo>
                    <a:pt x="70783" y="342806"/>
                  </a:lnTo>
                  <a:lnTo>
                    <a:pt x="76034" y="373580"/>
                  </a:lnTo>
                  <a:lnTo>
                    <a:pt x="73226" y="388584"/>
                  </a:lnTo>
                  <a:lnTo>
                    <a:pt x="66877" y="402720"/>
                  </a:lnTo>
                  <a:lnTo>
                    <a:pt x="53087" y="425641"/>
                  </a:lnTo>
                  <a:lnTo>
                    <a:pt x="101222" y="473765"/>
                  </a:lnTo>
                  <a:lnTo>
                    <a:pt x="124142" y="459985"/>
                  </a:lnTo>
                  <a:lnTo>
                    <a:pt x="138274" y="453635"/>
                  </a:lnTo>
                  <a:lnTo>
                    <a:pt x="153279" y="450825"/>
                  </a:lnTo>
                  <a:lnTo>
                    <a:pt x="168545" y="451559"/>
                  </a:lnTo>
                  <a:lnTo>
                    <a:pt x="208856" y="473882"/>
                  </a:lnTo>
                  <a:lnTo>
                    <a:pt x="229396" y="526863"/>
                  </a:lnTo>
                  <a:lnTo>
                    <a:pt x="297456" y="526863"/>
                  </a:lnTo>
                  <a:lnTo>
                    <a:pt x="309407" y="486473"/>
                  </a:lnTo>
                  <a:lnTo>
                    <a:pt x="342816" y="456090"/>
                  </a:lnTo>
                  <a:lnTo>
                    <a:pt x="373589" y="450825"/>
                  </a:lnTo>
                  <a:lnTo>
                    <a:pt x="388590" y="453635"/>
                  </a:lnTo>
                  <a:lnTo>
                    <a:pt x="402720" y="459985"/>
                  </a:lnTo>
                  <a:lnTo>
                    <a:pt x="425641" y="473765"/>
                  </a:lnTo>
                  <a:lnTo>
                    <a:pt x="473765" y="425641"/>
                  </a:lnTo>
                  <a:lnTo>
                    <a:pt x="459985" y="402720"/>
                  </a:lnTo>
                  <a:lnTo>
                    <a:pt x="453635" y="388584"/>
                  </a:lnTo>
                  <a:lnTo>
                    <a:pt x="450825" y="373580"/>
                  </a:lnTo>
                  <a:lnTo>
                    <a:pt x="451559" y="358316"/>
                  </a:lnTo>
                  <a:lnTo>
                    <a:pt x="473887" y="318002"/>
                  </a:lnTo>
                  <a:lnTo>
                    <a:pt x="526863" y="297456"/>
                  </a:lnTo>
                  <a:lnTo>
                    <a:pt x="526863" y="229406"/>
                  </a:lnTo>
                  <a:lnTo>
                    <a:pt x="486478" y="217461"/>
                  </a:lnTo>
                  <a:lnTo>
                    <a:pt x="456090" y="184067"/>
                  </a:lnTo>
                  <a:lnTo>
                    <a:pt x="450830" y="153268"/>
                  </a:lnTo>
                  <a:lnTo>
                    <a:pt x="453644" y="138257"/>
                  </a:lnTo>
                  <a:lnTo>
                    <a:pt x="459996" y="124121"/>
                  </a:lnTo>
                  <a:lnTo>
                    <a:pt x="473765" y="101222"/>
                  </a:lnTo>
                  <a:lnTo>
                    <a:pt x="425641" y="53097"/>
                  </a:lnTo>
                  <a:lnTo>
                    <a:pt x="402741" y="66867"/>
                  </a:lnTo>
                  <a:lnTo>
                    <a:pt x="388606" y="73213"/>
                  </a:lnTo>
                  <a:lnTo>
                    <a:pt x="373595" y="76025"/>
                  </a:lnTo>
                  <a:lnTo>
                    <a:pt x="358326" y="75296"/>
                  </a:lnTo>
                  <a:lnTo>
                    <a:pt x="318002" y="52990"/>
                  </a:lnTo>
                  <a:lnTo>
                    <a:pt x="303917" y="25957"/>
                  </a:lnTo>
                  <a:lnTo>
                    <a:pt x="297456" y="0"/>
                  </a:lnTo>
                  <a:close/>
                </a:path>
              </a:pathLst>
            </a:custGeom>
            <a:solidFill>
              <a:srgbClr val="EE6F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39f541cf5f_1_223"/>
            <p:cNvSpPr/>
            <p:nvPr/>
          </p:nvSpPr>
          <p:spPr>
            <a:xfrm>
              <a:off x="13072249" y="3557200"/>
              <a:ext cx="167100" cy="167100"/>
            </a:xfrm>
            <a:custGeom>
              <a:rect b="b" l="l" r="r" t="t"/>
              <a:pathLst>
                <a:path extrusionOk="0" h="241300" w="241300">
                  <a:moveTo>
                    <a:pt x="240830" y="120415"/>
                  </a:moveTo>
                  <a:lnTo>
                    <a:pt x="231367" y="73545"/>
                  </a:lnTo>
                  <a:lnTo>
                    <a:pt x="205560" y="35269"/>
                  </a:lnTo>
                  <a:lnTo>
                    <a:pt x="167284" y="9463"/>
                  </a:lnTo>
                  <a:lnTo>
                    <a:pt x="120415" y="0"/>
                  </a:lnTo>
                  <a:lnTo>
                    <a:pt x="73540" y="9463"/>
                  </a:lnTo>
                  <a:lnTo>
                    <a:pt x="35265" y="35269"/>
                  </a:lnTo>
                  <a:lnTo>
                    <a:pt x="9461" y="73545"/>
                  </a:lnTo>
                  <a:lnTo>
                    <a:pt x="0" y="120415"/>
                  </a:lnTo>
                  <a:lnTo>
                    <a:pt x="9461" y="167289"/>
                  </a:lnTo>
                  <a:lnTo>
                    <a:pt x="35265" y="205564"/>
                  </a:lnTo>
                  <a:lnTo>
                    <a:pt x="73540" y="231368"/>
                  </a:lnTo>
                  <a:lnTo>
                    <a:pt x="120415" y="240830"/>
                  </a:lnTo>
                  <a:lnTo>
                    <a:pt x="167284" y="231368"/>
                  </a:lnTo>
                  <a:lnTo>
                    <a:pt x="205560" y="205564"/>
                  </a:lnTo>
                  <a:lnTo>
                    <a:pt x="231367" y="167289"/>
                  </a:lnTo>
                  <a:lnTo>
                    <a:pt x="240830" y="120415"/>
                  </a:lnTo>
                  <a:close/>
                </a:path>
              </a:pathLst>
            </a:custGeom>
            <a:noFill/>
            <a:ln cap="flat" cmpd="sng" w="62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339f541cf5f_1_223"/>
          <p:cNvSpPr/>
          <p:nvPr/>
        </p:nvSpPr>
        <p:spPr>
          <a:xfrm>
            <a:off x="3155560" y="3944631"/>
            <a:ext cx="1420406" cy="1420406"/>
          </a:xfrm>
          <a:custGeom>
            <a:rect b="b" l="l" r="r" t="t"/>
            <a:pathLst>
              <a:path extrusionOk="0" h="3303270" w="3303270">
                <a:moveTo>
                  <a:pt x="1651625" y="0"/>
                </a:moveTo>
                <a:lnTo>
                  <a:pt x="1602927" y="704"/>
                </a:lnTo>
                <a:lnTo>
                  <a:pt x="1554580" y="2803"/>
                </a:lnTo>
                <a:lnTo>
                  <a:pt x="1506601" y="6279"/>
                </a:lnTo>
                <a:lnTo>
                  <a:pt x="1459011" y="11111"/>
                </a:lnTo>
                <a:lnTo>
                  <a:pt x="1411829" y="17281"/>
                </a:lnTo>
                <a:lnTo>
                  <a:pt x="1365075" y="24768"/>
                </a:lnTo>
                <a:lnTo>
                  <a:pt x="1318766" y="33554"/>
                </a:lnTo>
                <a:lnTo>
                  <a:pt x="1272924" y="43620"/>
                </a:lnTo>
                <a:lnTo>
                  <a:pt x="1227567" y="54945"/>
                </a:lnTo>
                <a:lnTo>
                  <a:pt x="1182715" y="67511"/>
                </a:lnTo>
                <a:lnTo>
                  <a:pt x="1138387" y="81298"/>
                </a:lnTo>
                <a:lnTo>
                  <a:pt x="1094602" y="96287"/>
                </a:lnTo>
                <a:lnTo>
                  <a:pt x="1051380" y="112458"/>
                </a:lnTo>
                <a:lnTo>
                  <a:pt x="1008740" y="129792"/>
                </a:lnTo>
                <a:lnTo>
                  <a:pt x="966702" y="148270"/>
                </a:lnTo>
                <a:lnTo>
                  <a:pt x="925285" y="167872"/>
                </a:lnTo>
                <a:lnTo>
                  <a:pt x="884507" y="188579"/>
                </a:lnTo>
                <a:lnTo>
                  <a:pt x="844390" y="210372"/>
                </a:lnTo>
                <a:lnTo>
                  <a:pt x="804951" y="233231"/>
                </a:lnTo>
                <a:lnTo>
                  <a:pt x="766211" y="257137"/>
                </a:lnTo>
                <a:lnTo>
                  <a:pt x="728188" y="282070"/>
                </a:lnTo>
                <a:lnTo>
                  <a:pt x="690903" y="308012"/>
                </a:lnTo>
                <a:lnTo>
                  <a:pt x="654374" y="334942"/>
                </a:lnTo>
                <a:lnTo>
                  <a:pt x="618620" y="362842"/>
                </a:lnTo>
                <a:lnTo>
                  <a:pt x="583662" y="391692"/>
                </a:lnTo>
                <a:lnTo>
                  <a:pt x="549518" y="421472"/>
                </a:lnTo>
                <a:lnTo>
                  <a:pt x="516208" y="452164"/>
                </a:lnTo>
                <a:lnTo>
                  <a:pt x="483752" y="483748"/>
                </a:lnTo>
                <a:lnTo>
                  <a:pt x="452168" y="516204"/>
                </a:lnTo>
                <a:lnTo>
                  <a:pt x="421476" y="549514"/>
                </a:lnTo>
                <a:lnTo>
                  <a:pt x="391695" y="583658"/>
                </a:lnTo>
                <a:lnTo>
                  <a:pt x="362845" y="618616"/>
                </a:lnTo>
                <a:lnTo>
                  <a:pt x="334945" y="654369"/>
                </a:lnTo>
                <a:lnTo>
                  <a:pt x="308015" y="690898"/>
                </a:lnTo>
                <a:lnTo>
                  <a:pt x="282073" y="728184"/>
                </a:lnTo>
                <a:lnTo>
                  <a:pt x="257139" y="766206"/>
                </a:lnTo>
                <a:lnTo>
                  <a:pt x="233233" y="804947"/>
                </a:lnTo>
                <a:lnTo>
                  <a:pt x="210374" y="844385"/>
                </a:lnTo>
                <a:lnTo>
                  <a:pt x="188581" y="884503"/>
                </a:lnTo>
                <a:lnTo>
                  <a:pt x="167874" y="925280"/>
                </a:lnTo>
                <a:lnTo>
                  <a:pt x="148271" y="966698"/>
                </a:lnTo>
                <a:lnTo>
                  <a:pt x="129793" y="1008736"/>
                </a:lnTo>
                <a:lnTo>
                  <a:pt x="112459" y="1051376"/>
                </a:lnTo>
                <a:lnTo>
                  <a:pt x="96288" y="1094598"/>
                </a:lnTo>
                <a:lnTo>
                  <a:pt x="81299" y="1138383"/>
                </a:lnTo>
                <a:lnTo>
                  <a:pt x="67512" y="1182711"/>
                </a:lnTo>
                <a:lnTo>
                  <a:pt x="54946" y="1227564"/>
                </a:lnTo>
                <a:lnTo>
                  <a:pt x="43620" y="1272921"/>
                </a:lnTo>
                <a:lnTo>
                  <a:pt x="33555" y="1318763"/>
                </a:lnTo>
                <a:lnTo>
                  <a:pt x="24769" y="1365072"/>
                </a:lnTo>
                <a:lnTo>
                  <a:pt x="17281" y="1411827"/>
                </a:lnTo>
                <a:lnTo>
                  <a:pt x="11111" y="1459010"/>
                </a:lnTo>
                <a:lnTo>
                  <a:pt x="6279" y="1506600"/>
                </a:lnTo>
                <a:lnTo>
                  <a:pt x="2803" y="1554579"/>
                </a:lnTo>
                <a:lnTo>
                  <a:pt x="704" y="1602927"/>
                </a:lnTo>
                <a:lnTo>
                  <a:pt x="0" y="1651625"/>
                </a:lnTo>
                <a:lnTo>
                  <a:pt x="704" y="1700322"/>
                </a:lnTo>
                <a:lnTo>
                  <a:pt x="2803" y="1748671"/>
                </a:lnTo>
                <a:lnTo>
                  <a:pt x="6279" y="1796649"/>
                </a:lnTo>
                <a:lnTo>
                  <a:pt x="11111" y="1844240"/>
                </a:lnTo>
                <a:lnTo>
                  <a:pt x="17281" y="1891422"/>
                </a:lnTo>
                <a:lnTo>
                  <a:pt x="24769" y="1938177"/>
                </a:lnTo>
                <a:lnTo>
                  <a:pt x="33555" y="1984486"/>
                </a:lnTo>
                <a:lnTo>
                  <a:pt x="43620" y="2030328"/>
                </a:lnTo>
                <a:lnTo>
                  <a:pt x="54946" y="2075685"/>
                </a:lnTo>
                <a:lnTo>
                  <a:pt x="67512" y="2120538"/>
                </a:lnTo>
                <a:lnTo>
                  <a:pt x="81299" y="2164866"/>
                </a:lnTo>
                <a:lnTo>
                  <a:pt x="96288" y="2208651"/>
                </a:lnTo>
                <a:lnTo>
                  <a:pt x="112459" y="2251873"/>
                </a:lnTo>
                <a:lnTo>
                  <a:pt x="129793" y="2294513"/>
                </a:lnTo>
                <a:lnTo>
                  <a:pt x="148271" y="2336552"/>
                </a:lnTo>
                <a:lnTo>
                  <a:pt x="167874" y="2377969"/>
                </a:lnTo>
                <a:lnTo>
                  <a:pt x="188581" y="2418746"/>
                </a:lnTo>
                <a:lnTo>
                  <a:pt x="210374" y="2458864"/>
                </a:lnTo>
                <a:lnTo>
                  <a:pt x="233233" y="2498303"/>
                </a:lnTo>
                <a:lnTo>
                  <a:pt x="257139" y="2537043"/>
                </a:lnTo>
                <a:lnTo>
                  <a:pt x="282073" y="2575066"/>
                </a:lnTo>
                <a:lnTo>
                  <a:pt x="308015" y="2612351"/>
                </a:lnTo>
                <a:lnTo>
                  <a:pt x="334945" y="2648880"/>
                </a:lnTo>
                <a:lnTo>
                  <a:pt x="362845" y="2684633"/>
                </a:lnTo>
                <a:lnTo>
                  <a:pt x="391695" y="2719592"/>
                </a:lnTo>
                <a:lnTo>
                  <a:pt x="421476" y="2753735"/>
                </a:lnTo>
                <a:lnTo>
                  <a:pt x="452168" y="2787045"/>
                </a:lnTo>
                <a:lnTo>
                  <a:pt x="483752" y="2819501"/>
                </a:lnTo>
                <a:lnTo>
                  <a:pt x="516208" y="2851085"/>
                </a:lnTo>
                <a:lnTo>
                  <a:pt x="549518" y="2881777"/>
                </a:lnTo>
                <a:lnTo>
                  <a:pt x="583662" y="2911558"/>
                </a:lnTo>
                <a:lnTo>
                  <a:pt x="618620" y="2940407"/>
                </a:lnTo>
                <a:lnTo>
                  <a:pt x="654374" y="2968307"/>
                </a:lnTo>
                <a:lnTo>
                  <a:pt x="690903" y="2995238"/>
                </a:lnTo>
                <a:lnTo>
                  <a:pt x="728188" y="3021179"/>
                </a:lnTo>
                <a:lnTo>
                  <a:pt x="766211" y="3046112"/>
                </a:lnTo>
                <a:lnTo>
                  <a:pt x="804951" y="3070018"/>
                </a:lnTo>
                <a:lnTo>
                  <a:pt x="844390" y="3092877"/>
                </a:lnTo>
                <a:lnTo>
                  <a:pt x="884507" y="3114670"/>
                </a:lnTo>
                <a:lnTo>
                  <a:pt x="925285" y="3135377"/>
                </a:lnTo>
                <a:lnTo>
                  <a:pt x="966702" y="3154979"/>
                </a:lnTo>
                <a:lnTo>
                  <a:pt x="1008740" y="3173457"/>
                </a:lnTo>
                <a:lnTo>
                  <a:pt x="1051380" y="3190792"/>
                </a:lnTo>
                <a:lnTo>
                  <a:pt x="1094602" y="3206963"/>
                </a:lnTo>
                <a:lnTo>
                  <a:pt x="1138387" y="3221951"/>
                </a:lnTo>
                <a:lnTo>
                  <a:pt x="1182715" y="3235738"/>
                </a:lnTo>
                <a:lnTo>
                  <a:pt x="1227567" y="3248304"/>
                </a:lnTo>
                <a:lnTo>
                  <a:pt x="1272924" y="3259629"/>
                </a:lnTo>
                <a:lnTo>
                  <a:pt x="1318766" y="3269695"/>
                </a:lnTo>
                <a:lnTo>
                  <a:pt x="1365075" y="3278481"/>
                </a:lnTo>
                <a:lnTo>
                  <a:pt x="1411829" y="3285968"/>
                </a:lnTo>
                <a:lnTo>
                  <a:pt x="1459011" y="3292138"/>
                </a:lnTo>
                <a:lnTo>
                  <a:pt x="1506601" y="3296970"/>
                </a:lnTo>
                <a:lnTo>
                  <a:pt x="1554580" y="3300446"/>
                </a:lnTo>
                <a:lnTo>
                  <a:pt x="1602927" y="3302546"/>
                </a:lnTo>
                <a:lnTo>
                  <a:pt x="1651625" y="3303250"/>
                </a:lnTo>
                <a:lnTo>
                  <a:pt x="1700322" y="3302546"/>
                </a:lnTo>
                <a:lnTo>
                  <a:pt x="1748671" y="3300446"/>
                </a:lnTo>
                <a:lnTo>
                  <a:pt x="1796649" y="3296970"/>
                </a:lnTo>
                <a:lnTo>
                  <a:pt x="1844240" y="3292138"/>
                </a:lnTo>
                <a:lnTo>
                  <a:pt x="1891422" y="3285968"/>
                </a:lnTo>
                <a:lnTo>
                  <a:pt x="1938177" y="3278481"/>
                </a:lnTo>
                <a:lnTo>
                  <a:pt x="1984486" y="3269695"/>
                </a:lnTo>
                <a:lnTo>
                  <a:pt x="2030328" y="3259629"/>
                </a:lnTo>
                <a:lnTo>
                  <a:pt x="2075685" y="3248304"/>
                </a:lnTo>
                <a:lnTo>
                  <a:pt x="2120538" y="3235738"/>
                </a:lnTo>
                <a:lnTo>
                  <a:pt x="2164866" y="3221951"/>
                </a:lnTo>
                <a:lnTo>
                  <a:pt x="2208651" y="3206963"/>
                </a:lnTo>
                <a:lnTo>
                  <a:pt x="2251873" y="3190792"/>
                </a:lnTo>
                <a:lnTo>
                  <a:pt x="2294513" y="3173457"/>
                </a:lnTo>
                <a:lnTo>
                  <a:pt x="2336552" y="3154979"/>
                </a:lnTo>
                <a:lnTo>
                  <a:pt x="2377969" y="3135377"/>
                </a:lnTo>
                <a:lnTo>
                  <a:pt x="2418746" y="3114670"/>
                </a:lnTo>
                <a:lnTo>
                  <a:pt x="2458864" y="3092877"/>
                </a:lnTo>
                <a:lnTo>
                  <a:pt x="2498303" y="3070018"/>
                </a:lnTo>
                <a:lnTo>
                  <a:pt x="2537043" y="3046112"/>
                </a:lnTo>
                <a:lnTo>
                  <a:pt x="2575066" y="3021179"/>
                </a:lnTo>
                <a:lnTo>
                  <a:pt x="2612351" y="2995238"/>
                </a:lnTo>
                <a:lnTo>
                  <a:pt x="2648880" y="2968307"/>
                </a:lnTo>
                <a:lnTo>
                  <a:pt x="2684633" y="2940407"/>
                </a:lnTo>
                <a:lnTo>
                  <a:pt x="2719592" y="2911558"/>
                </a:lnTo>
                <a:lnTo>
                  <a:pt x="2753735" y="2881777"/>
                </a:lnTo>
                <a:lnTo>
                  <a:pt x="2787045" y="2851085"/>
                </a:lnTo>
                <a:lnTo>
                  <a:pt x="2819501" y="2819501"/>
                </a:lnTo>
                <a:lnTo>
                  <a:pt x="2851085" y="2787045"/>
                </a:lnTo>
                <a:lnTo>
                  <a:pt x="2881777" y="2753735"/>
                </a:lnTo>
                <a:lnTo>
                  <a:pt x="2911558" y="2719592"/>
                </a:lnTo>
                <a:lnTo>
                  <a:pt x="2940407" y="2684633"/>
                </a:lnTo>
                <a:lnTo>
                  <a:pt x="2968307" y="2648880"/>
                </a:lnTo>
                <a:lnTo>
                  <a:pt x="2995238" y="2612351"/>
                </a:lnTo>
                <a:lnTo>
                  <a:pt x="3021179" y="2575066"/>
                </a:lnTo>
                <a:lnTo>
                  <a:pt x="3046112" y="2537043"/>
                </a:lnTo>
                <a:lnTo>
                  <a:pt x="3070018" y="2498303"/>
                </a:lnTo>
                <a:lnTo>
                  <a:pt x="3092877" y="2458864"/>
                </a:lnTo>
                <a:lnTo>
                  <a:pt x="3114670" y="2418746"/>
                </a:lnTo>
                <a:lnTo>
                  <a:pt x="3135377" y="2377969"/>
                </a:lnTo>
                <a:lnTo>
                  <a:pt x="3154979" y="2336552"/>
                </a:lnTo>
                <a:lnTo>
                  <a:pt x="3173457" y="2294513"/>
                </a:lnTo>
                <a:lnTo>
                  <a:pt x="3190792" y="2251873"/>
                </a:lnTo>
                <a:lnTo>
                  <a:pt x="3206963" y="2208651"/>
                </a:lnTo>
                <a:lnTo>
                  <a:pt x="3221951" y="2164866"/>
                </a:lnTo>
                <a:lnTo>
                  <a:pt x="3235738" y="2120538"/>
                </a:lnTo>
                <a:lnTo>
                  <a:pt x="3248304" y="2075685"/>
                </a:lnTo>
                <a:lnTo>
                  <a:pt x="3259629" y="2030328"/>
                </a:lnTo>
                <a:lnTo>
                  <a:pt x="3269695" y="1984486"/>
                </a:lnTo>
                <a:lnTo>
                  <a:pt x="3278481" y="1938177"/>
                </a:lnTo>
                <a:lnTo>
                  <a:pt x="3285968" y="1891422"/>
                </a:lnTo>
                <a:lnTo>
                  <a:pt x="3292138" y="1844240"/>
                </a:lnTo>
                <a:lnTo>
                  <a:pt x="3296970" y="1796649"/>
                </a:lnTo>
                <a:lnTo>
                  <a:pt x="3300446" y="1748671"/>
                </a:lnTo>
                <a:lnTo>
                  <a:pt x="3302546" y="1700322"/>
                </a:lnTo>
                <a:lnTo>
                  <a:pt x="3303250" y="1651625"/>
                </a:lnTo>
                <a:lnTo>
                  <a:pt x="3302546" y="1602927"/>
                </a:lnTo>
                <a:lnTo>
                  <a:pt x="3300446" y="1554579"/>
                </a:lnTo>
                <a:lnTo>
                  <a:pt x="3296970" y="1506600"/>
                </a:lnTo>
                <a:lnTo>
                  <a:pt x="3292138" y="1459010"/>
                </a:lnTo>
                <a:lnTo>
                  <a:pt x="3285968" y="1411827"/>
                </a:lnTo>
                <a:lnTo>
                  <a:pt x="3278481" y="1365072"/>
                </a:lnTo>
                <a:lnTo>
                  <a:pt x="3269695" y="1318763"/>
                </a:lnTo>
                <a:lnTo>
                  <a:pt x="3259629" y="1272921"/>
                </a:lnTo>
                <a:lnTo>
                  <a:pt x="3248304" y="1227564"/>
                </a:lnTo>
                <a:lnTo>
                  <a:pt x="3235738" y="1182711"/>
                </a:lnTo>
                <a:lnTo>
                  <a:pt x="3221951" y="1138383"/>
                </a:lnTo>
                <a:lnTo>
                  <a:pt x="3206963" y="1094598"/>
                </a:lnTo>
                <a:lnTo>
                  <a:pt x="3190792" y="1051376"/>
                </a:lnTo>
                <a:lnTo>
                  <a:pt x="3173457" y="1008736"/>
                </a:lnTo>
                <a:lnTo>
                  <a:pt x="3154979" y="966698"/>
                </a:lnTo>
                <a:lnTo>
                  <a:pt x="3135377" y="925280"/>
                </a:lnTo>
                <a:lnTo>
                  <a:pt x="3114670" y="884503"/>
                </a:lnTo>
                <a:lnTo>
                  <a:pt x="3092877" y="844385"/>
                </a:lnTo>
                <a:lnTo>
                  <a:pt x="3070018" y="804947"/>
                </a:lnTo>
                <a:lnTo>
                  <a:pt x="3046112" y="766206"/>
                </a:lnTo>
                <a:lnTo>
                  <a:pt x="3021179" y="728184"/>
                </a:lnTo>
                <a:lnTo>
                  <a:pt x="2995238" y="690898"/>
                </a:lnTo>
                <a:lnTo>
                  <a:pt x="2968307" y="654369"/>
                </a:lnTo>
                <a:lnTo>
                  <a:pt x="2940407" y="618616"/>
                </a:lnTo>
                <a:lnTo>
                  <a:pt x="2911558" y="583658"/>
                </a:lnTo>
                <a:lnTo>
                  <a:pt x="2881777" y="549514"/>
                </a:lnTo>
                <a:lnTo>
                  <a:pt x="2851085" y="516204"/>
                </a:lnTo>
                <a:lnTo>
                  <a:pt x="2819501" y="483748"/>
                </a:lnTo>
                <a:lnTo>
                  <a:pt x="2787045" y="452164"/>
                </a:lnTo>
                <a:lnTo>
                  <a:pt x="2753735" y="421472"/>
                </a:lnTo>
                <a:lnTo>
                  <a:pt x="2719592" y="391692"/>
                </a:lnTo>
                <a:lnTo>
                  <a:pt x="2684633" y="362842"/>
                </a:lnTo>
                <a:lnTo>
                  <a:pt x="2648880" y="334942"/>
                </a:lnTo>
                <a:lnTo>
                  <a:pt x="2612351" y="308012"/>
                </a:lnTo>
                <a:lnTo>
                  <a:pt x="2575066" y="282070"/>
                </a:lnTo>
                <a:lnTo>
                  <a:pt x="2537043" y="257137"/>
                </a:lnTo>
                <a:lnTo>
                  <a:pt x="2498303" y="233231"/>
                </a:lnTo>
                <a:lnTo>
                  <a:pt x="2458864" y="210372"/>
                </a:lnTo>
                <a:lnTo>
                  <a:pt x="2418746" y="188579"/>
                </a:lnTo>
                <a:lnTo>
                  <a:pt x="2377969" y="167872"/>
                </a:lnTo>
                <a:lnTo>
                  <a:pt x="2336552" y="148270"/>
                </a:lnTo>
                <a:lnTo>
                  <a:pt x="2294513" y="129792"/>
                </a:lnTo>
                <a:lnTo>
                  <a:pt x="2251873" y="112458"/>
                </a:lnTo>
                <a:lnTo>
                  <a:pt x="2208651" y="96287"/>
                </a:lnTo>
                <a:lnTo>
                  <a:pt x="2164866" y="81298"/>
                </a:lnTo>
                <a:lnTo>
                  <a:pt x="2120538" y="67511"/>
                </a:lnTo>
                <a:lnTo>
                  <a:pt x="2075685" y="54945"/>
                </a:lnTo>
                <a:lnTo>
                  <a:pt x="2030328" y="43620"/>
                </a:lnTo>
                <a:lnTo>
                  <a:pt x="1984486" y="33554"/>
                </a:lnTo>
                <a:lnTo>
                  <a:pt x="1938177" y="24768"/>
                </a:lnTo>
                <a:lnTo>
                  <a:pt x="1891422" y="17281"/>
                </a:lnTo>
                <a:lnTo>
                  <a:pt x="1844240" y="11111"/>
                </a:lnTo>
                <a:lnTo>
                  <a:pt x="1796649" y="6279"/>
                </a:lnTo>
                <a:lnTo>
                  <a:pt x="1748671" y="2803"/>
                </a:lnTo>
                <a:lnTo>
                  <a:pt x="1700322" y="704"/>
                </a:lnTo>
                <a:lnTo>
                  <a:pt x="1651625" y="0"/>
                </a:lnTo>
                <a:close/>
              </a:path>
            </a:pathLst>
          </a:custGeom>
          <a:solidFill>
            <a:srgbClr val="FE5E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39f541cf5f_1_223"/>
          <p:cNvSpPr txBox="1"/>
          <p:nvPr/>
        </p:nvSpPr>
        <p:spPr>
          <a:xfrm>
            <a:off x="838200" y="1322950"/>
            <a:ext cx="1030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EFEFEF"/>
                </a:solidFill>
                <a:latin typeface="Inter Light"/>
                <a:ea typeface="Inter Light"/>
                <a:cs typeface="Inter Light"/>
                <a:sym typeface="Inter Light"/>
              </a:rPr>
              <a:t>We deliver byte size agile transformation with an insight-led experience architecture</a:t>
            </a:r>
            <a:endParaRPr b="0" i="0" sz="2000" u="none" cap="none" strike="noStrike">
              <a:solidFill>
                <a:srgbClr val="EFEFE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2" name="Google Shape;282;g339f541cf5f_1_223"/>
          <p:cNvSpPr/>
          <p:nvPr/>
        </p:nvSpPr>
        <p:spPr>
          <a:xfrm>
            <a:off x="1786347" y="2286764"/>
            <a:ext cx="1980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3500+</a:t>
            </a:r>
            <a:endParaRPr b="1" i="0" sz="24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Employees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1000+</a:t>
            </a:r>
            <a:r>
              <a:rPr b="0" i="0" lang="en-US" sz="1600" u="none" cap="none" strike="noStrike">
                <a:solidFill>
                  <a:srgbClr val="EE6F2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br>
              <a:rPr b="0" i="0" lang="en-US" sz="1600" u="none" cap="none" strike="noStrike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Agentic AI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g339f541cf5f_1_223"/>
          <p:cNvSpPr/>
          <p:nvPr/>
        </p:nvSpPr>
        <p:spPr>
          <a:xfrm>
            <a:off x="895027" y="4086320"/>
            <a:ext cx="1980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72+</a:t>
            </a:r>
            <a:endParaRPr b="1" i="0" sz="24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Customers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50</a:t>
            </a:r>
            <a:br>
              <a:rPr b="0" i="0" lang="en-US" sz="16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of Fortune 100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g339f541cf5f_1_223"/>
          <p:cNvSpPr/>
          <p:nvPr/>
        </p:nvSpPr>
        <p:spPr>
          <a:xfrm>
            <a:off x="2600364" y="5665939"/>
            <a:ext cx="198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6 Locations</a:t>
            </a:r>
            <a:endParaRPr b="1" i="0" sz="24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US, Canada, UK, EU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India, Philippines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g339f541cf5f_1_223"/>
          <p:cNvSpPr/>
          <p:nvPr/>
        </p:nvSpPr>
        <p:spPr>
          <a:xfrm>
            <a:off x="7342750" y="2370535"/>
            <a:ext cx="1980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$2.5 Bn</a:t>
            </a:r>
            <a:endParaRPr b="1" i="0" sz="24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Cost Transformation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g339f541cf5f_1_223"/>
          <p:cNvSpPr/>
          <p:nvPr/>
        </p:nvSpPr>
        <p:spPr>
          <a:xfrm>
            <a:off x="8378650" y="3369136"/>
            <a:ext cx="198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$1.2 Bn</a:t>
            </a:r>
            <a:endParaRPr b="1" i="0" sz="24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Frictionless Revenue Enabled</a:t>
            </a:r>
            <a:endParaRPr b="0" i="0" sz="16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7" name="Google Shape;287;g339f541cf5f_1_223"/>
          <p:cNvCxnSpPr/>
          <p:nvPr/>
        </p:nvCxnSpPr>
        <p:spPr>
          <a:xfrm rot="10800000">
            <a:off x="780476" y="5510601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g339f541cf5f_1_223"/>
          <p:cNvCxnSpPr/>
          <p:nvPr/>
        </p:nvCxnSpPr>
        <p:spPr>
          <a:xfrm rot="10800000">
            <a:off x="967543" y="3722740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g339f541cf5f_1_223"/>
          <p:cNvCxnSpPr/>
          <p:nvPr/>
        </p:nvCxnSpPr>
        <p:spPr>
          <a:xfrm rot="10800000">
            <a:off x="1749353" y="2087082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0" name="Google Shape;290;g339f541cf5f_1_223"/>
          <p:cNvCxnSpPr/>
          <p:nvPr/>
        </p:nvCxnSpPr>
        <p:spPr>
          <a:xfrm rot="10800000">
            <a:off x="7877490" y="3043916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1" name="Google Shape;291;g339f541cf5f_1_223"/>
          <p:cNvCxnSpPr/>
          <p:nvPr/>
        </p:nvCxnSpPr>
        <p:spPr>
          <a:xfrm rot="10800000">
            <a:off x="7235900" y="2030551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2" name="Google Shape;292;g339f541cf5f_1_223"/>
          <p:cNvCxnSpPr/>
          <p:nvPr/>
        </p:nvCxnSpPr>
        <p:spPr>
          <a:xfrm rot="10800000">
            <a:off x="8160795" y="4258205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3" name="Google Shape;293;g339f541cf5f_1_223"/>
          <p:cNvCxnSpPr/>
          <p:nvPr/>
        </p:nvCxnSpPr>
        <p:spPr>
          <a:xfrm rot="10800000">
            <a:off x="2382509" y="6594850"/>
            <a:ext cx="2415300" cy="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94" name="Google Shape;294;g339f541cf5f_1_223"/>
          <p:cNvSpPr/>
          <p:nvPr/>
        </p:nvSpPr>
        <p:spPr>
          <a:xfrm>
            <a:off x="7475103" y="4973819"/>
            <a:ext cx="4225200" cy="707100"/>
          </a:xfrm>
          <a:prstGeom prst="round2DiagRect">
            <a:avLst>
              <a:gd fmla="val 29257" name="adj1"/>
              <a:gd fmla="val 0" name="adj2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Outcome Driven company, leading innovation and EBIDTA savings for our customers</a:t>
            </a:r>
            <a:endParaRPr b="0" i="0" sz="19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95" name="Google Shape;295;g339f541cf5f_1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507" y="2640938"/>
            <a:ext cx="561162" cy="56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39f541cf5f_1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824" y="5665959"/>
            <a:ext cx="561162" cy="5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39f541cf5f_1_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2765" y="3442119"/>
            <a:ext cx="561162" cy="5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39f541cf5f_1_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03102" y="4390734"/>
            <a:ext cx="561160" cy="55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339f541cf5f_1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222" y="2640935"/>
            <a:ext cx="561161" cy="56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39f541cf5f_1_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7539" y="2355821"/>
            <a:ext cx="508776" cy="6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39f541cf5f_1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2483" y="5665952"/>
            <a:ext cx="561161" cy="5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39f541cf5f_1_2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2257" y="3442115"/>
            <a:ext cx="561161" cy="56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9f541cf5f_1_353"/>
          <p:cNvSpPr txBox="1"/>
          <p:nvPr>
            <p:ph type="title"/>
          </p:nvPr>
        </p:nvSpPr>
        <p:spPr>
          <a:xfrm>
            <a:off x="838200" y="286250"/>
            <a:ext cx="1119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Digital Marketing &amp; Media Services - Media Monetization </a:t>
            </a:r>
            <a:endParaRPr sz="3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g339f541cf5f_1_353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10" name="Google Shape;310;g339f541cf5f_1_353"/>
          <p:cNvSpPr/>
          <p:nvPr/>
        </p:nvSpPr>
        <p:spPr>
          <a:xfrm>
            <a:off x="4390348" y="1796219"/>
            <a:ext cx="3594600" cy="39006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339f541cf5f_1_353"/>
          <p:cNvSpPr/>
          <p:nvPr/>
        </p:nvSpPr>
        <p:spPr>
          <a:xfrm>
            <a:off x="579925" y="1793646"/>
            <a:ext cx="3594600" cy="39006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339f541cf5f_1_353"/>
          <p:cNvSpPr txBox="1"/>
          <p:nvPr/>
        </p:nvSpPr>
        <p:spPr>
          <a:xfrm>
            <a:off x="579925" y="2269194"/>
            <a:ext cx="3579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Enable Responsible Advertising</a:t>
            </a:r>
            <a:endParaRPr b="1" i="0" sz="15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g339f541cf5f_1_353"/>
          <p:cNvSpPr/>
          <p:nvPr/>
        </p:nvSpPr>
        <p:spPr>
          <a:xfrm>
            <a:off x="8200770" y="1750700"/>
            <a:ext cx="3594600" cy="3945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339f541cf5f_1_353"/>
          <p:cNvSpPr txBox="1"/>
          <p:nvPr/>
        </p:nvSpPr>
        <p:spPr>
          <a:xfrm>
            <a:off x="4398125" y="2269194"/>
            <a:ext cx="357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Maximize Brand performance </a:t>
            </a:r>
            <a:endParaRPr b="1" i="0" sz="15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g339f541cf5f_1_353"/>
          <p:cNvSpPr txBox="1"/>
          <p:nvPr/>
        </p:nvSpPr>
        <p:spPr>
          <a:xfrm>
            <a:off x="8216325" y="2265605"/>
            <a:ext cx="357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Scale Non-Linearly with AI</a:t>
            </a:r>
            <a:endParaRPr b="1" i="0" sz="15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g339f541cf5f_1_353"/>
          <p:cNvSpPr txBox="1"/>
          <p:nvPr/>
        </p:nvSpPr>
        <p:spPr>
          <a:xfrm>
            <a:off x="706525" y="2581625"/>
            <a:ext cx="3346800" cy="2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Consult &amp; Enable Advertising with 1st party data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Customer data platforms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 Segmentation in DMPs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 Stack Setup &amp; Integrations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Onsite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Offsite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Instore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 Experience Testing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Alpha | Beta | GA launches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 &amp; Order Management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&amp; Analytics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g339f541cf5f_1_353"/>
          <p:cNvSpPr txBox="1"/>
          <p:nvPr/>
        </p:nvSpPr>
        <p:spPr>
          <a:xfrm>
            <a:off x="4500402" y="2581625"/>
            <a:ext cx="3346800" cy="27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Managed Service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Advertising Operations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Operations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&amp; Measurement Operations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 &amp; Billing Operations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 Operations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Self Service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Onboarding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&amp; Technical Support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Success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Trust &amp; Brand Safety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Ad-Policy Review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Content Moderation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g339f541cf5f_1_353"/>
          <p:cNvSpPr txBox="1"/>
          <p:nvPr/>
        </p:nvSpPr>
        <p:spPr>
          <a:xfrm>
            <a:off x="8294279" y="2608314"/>
            <a:ext cx="3346800" cy="27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Modernization &amp; Integration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Lead/Opportunity Management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Order Management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Management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Integrations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Process Automation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Creation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Trafficking &amp; QA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Reconciliation &amp; Actualization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●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GenAI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Performance &amp; Planning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Ideate to Create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1" marL="55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Inter"/>
              <a:buChar char="○"/>
            </a:pPr>
            <a:r>
              <a:rPr b="0" i="0" lang="en-US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Billing &amp; Contracts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g339f541cf5f_1_353"/>
          <p:cNvSpPr txBox="1"/>
          <p:nvPr/>
        </p:nvSpPr>
        <p:spPr>
          <a:xfrm>
            <a:off x="740682" y="6055160"/>
            <a:ext cx="1779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Media 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Spend Managed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g339f541cf5f_1_353"/>
          <p:cNvSpPr txBox="1"/>
          <p:nvPr/>
        </p:nvSpPr>
        <p:spPr>
          <a:xfrm>
            <a:off x="2782091" y="5759456"/>
            <a:ext cx="968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110K+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g339f541cf5f_1_353"/>
          <p:cNvSpPr txBox="1"/>
          <p:nvPr/>
        </p:nvSpPr>
        <p:spPr>
          <a:xfrm>
            <a:off x="1145863" y="5759456"/>
            <a:ext cx="968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$6.8B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g339f541cf5f_1_353"/>
          <p:cNvSpPr txBox="1"/>
          <p:nvPr/>
        </p:nvSpPr>
        <p:spPr>
          <a:xfrm>
            <a:off x="4038124" y="6073617"/>
            <a:ext cx="1387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Creative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Trafficked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g339f541cf5f_1_353"/>
          <p:cNvSpPr txBox="1"/>
          <p:nvPr/>
        </p:nvSpPr>
        <p:spPr>
          <a:xfrm>
            <a:off x="5441773" y="6073617"/>
            <a:ext cx="1387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Creative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Designed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g339f541cf5f_1_353"/>
          <p:cNvSpPr txBox="1"/>
          <p:nvPr/>
        </p:nvSpPr>
        <p:spPr>
          <a:xfrm>
            <a:off x="4264800" y="5759456"/>
            <a:ext cx="968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3.5M+</a:t>
            </a:r>
            <a:endParaRPr b="1" i="0" sz="17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g339f541cf5f_1_353"/>
          <p:cNvSpPr txBox="1"/>
          <p:nvPr/>
        </p:nvSpPr>
        <p:spPr>
          <a:xfrm>
            <a:off x="5681512" y="5759456"/>
            <a:ext cx="968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200K+</a:t>
            </a:r>
            <a:endParaRPr b="1" i="0" sz="17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g339f541cf5f_1_353"/>
          <p:cNvSpPr txBox="1"/>
          <p:nvPr/>
        </p:nvSpPr>
        <p:spPr>
          <a:xfrm>
            <a:off x="6900855" y="6073617"/>
            <a:ext cx="1387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Brands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Served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g339f541cf5f_1_353"/>
          <p:cNvSpPr txBox="1"/>
          <p:nvPr/>
        </p:nvSpPr>
        <p:spPr>
          <a:xfrm>
            <a:off x="7140594" y="5759456"/>
            <a:ext cx="968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15K+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g339f541cf5f_1_353"/>
          <p:cNvSpPr txBox="1"/>
          <p:nvPr/>
        </p:nvSpPr>
        <p:spPr>
          <a:xfrm>
            <a:off x="8214029" y="6073617"/>
            <a:ext cx="1387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Platform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Transformation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g339f541cf5f_1_353"/>
          <p:cNvSpPr txBox="1"/>
          <p:nvPr/>
        </p:nvSpPr>
        <p:spPr>
          <a:xfrm>
            <a:off x="8453767" y="5759456"/>
            <a:ext cx="968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100+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g339f541cf5f_1_353"/>
          <p:cNvSpPr txBox="1"/>
          <p:nvPr/>
        </p:nvSpPr>
        <p:spPr>
          <a:xfrm>
            <a:off x="9673111" y="6073617"/>
            <a:ext cx="1387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Return on Ad Spend Across campaigns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g339f541cf5f_1_353"/>
          <p:cNvSpPr txBox="1"/>
          <p:nvPr/>
        </p:nvSpPr>
        <p:spPr>
          <a:xfrm>
            <a:off x="9912849" y="5759456"/>
            <a:ext cx="968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4X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2" name="Google Shape;332;g339f541cf5f_1_353"/>
          <p:cNvCxnSpPr/>
          <p:nvPr/>
        </p:nvCxnSpPr>
        <p:spPr>
          <a:xfrm>
            <a:off x="2549086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33" name="Google Shape;333;g339f541cf5f_1_353"/>
          <p:cNvCxnSpPr/>
          <p:nvPr/>
        </p:nvCxnSpPr>
        <p:spPr>
          <a:xfrm>
            <a:off x="4008170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34" name="Google Shape;334;g339f541cf5f_1_353"/>
          <p:cNvCxnSpPr/>
          <p:nvPr/>
        </p:nvCxnSpPr>
        <p:spPr>
          <a:xfrm>
            <a:off x="5418615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35" name="Google Shape;335;g339f541cf5f_1_353"/>
          <p:cNvCxnSpPr/>
          <p:nvPr/>
        </p:nvCxnSpPr>
        <p:spPr>
          <a:xfrm>
            <a:off x="6926333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36" name="Google Shape;336;g339f541cf5f_1_353"/>
          <p:cNvCxnSpPr/>
          <p:nvPr/>
        </p:nvCxnSpPr>
        <p:spPr>
          <a:xfrm>
            <a:off x="8250589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37" name="Google Shape;337;g339f541cf5f_1_353"/>
          <p:cNvCxnSpPr/>
          <p:nvPr/>
        </p:nvCxnSpPr>
        <p:spPr>
          <a:xfrm>
            <a:off x="9552682" y="5869493"/>
            <a:ext cx="6900" cy="316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338" name="Google Shape;338;g339f541cf5f_1_353"/>
          <p:cNvSpPr txBox="1"/>
          <p:nvPr/>
        </p:nvSpPr>
        <p:spPr>
          <a:xfrm>
            <a:off x="2533063" y="6073617"/>
            <a:ext cx="1387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Campaigns 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10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Launched</a:t>
            </a:r>
            <a:endParaRPr b="1" i="0" sz="10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g339f541cf5f_1_353"/>
          <p:cNvSpPr txBox="1"/>
          <p:nvPr/>
        </p:nvSpPr>
        <p:spPr>
          <a:xfrm>
            <a:off x="600400" y="1364025"/>
            <a:ext cx="11195100" cy="467700"/>
          </a:xfrm>
          <a:prstGeom prst="rect">
            <a:avLst/>
          </a:prstGeom>
          <a:solidFill>
            <a:srgbClr val="585A5C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Global Service Layer for Retail / Commerce Media | Publishers | CTV | Ad-tech | Brands</a:t>
            </a:r>
            <a:endParaRPr b="0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g339f541cf5f_1_353"/>
          <p:cNvSpPr/>
          <p:nvPr/>
        </p:nvSpPr>
        <p:spPr>
          <a:xfrm>
            <a:off x="1086257" y="1968253"/>
            <a:ext cx="2573400" cy="256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Monetize</a:t>
            </a:r>
            <a:endParaRPr b="1" i="0" sz="1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g339f541cf5f_1_353"/>
          <p:cNvSpPr/>
          <p:nvPr/>
        </p:nvSpPr>
        <p:spPr>
          <a:xfrm>
            <a:off x="4901120" y="1952319"/>
            <a:ext cx="2573400" cy="256200"/>
          </a:xfrm>
          <a:prstGeom prst="roundRect">
            <a:avLst>
              <a:gd fmla="val 16667" name="adj"/>
            </a:avLst>
          </a:prstGeom>
          <a:solidFill>
            <a:srgbClr val="FE5E00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2.Execute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g339f541cf5f_1_353"/>
          <p:cNvSpPr/>
          <p:nvPr/>
        </p:nvSpPr>
        <p:spPr>
          <a:xfrm>
            <a:off x="8711603" y="1952319"/>
            <a:ext cx="2573400" cy="2562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3.Innovate</a:t>
            </a:r>
            <a:endParaRPr b="1" i="0" sz="1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g339f541cf5f_1_353"/>
          <p:cNvSpPr/>
          <p:nvPr/>
        </p:nvSpPr>
        <p:spPr>
          <a:xfrm>
            <a:off x="691386" y="5354527"/>
            <a:ext cx="3346800" cy="256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D5E01"/>
                </a:solidFill>
                <a:latin typeface="Inter"/>
                <a:ea typeface="Inter"/>
                <a:cs typeface="Inter"/>
                <a:sym typeface="Inter"/>
              </a:rPr>
              <a:t>Build Ad Stack</a:t>
            </a:r>
            <a:endParaRPr b="1" i="0" sz="1600" u="none" cap="none" strike="noStrike">
              <a:solidFill>
                <a:srgbClr val="FD5E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g339f541cf5f_1_353"/>
          <p:cNvSpPr/>
          <p:nvPr/>
        </p:nvSpPr>
        <p:spPr>
          <a:xfrm>
            <a:off x="4515541" y="5354527"/>
            <a:ext cx="3346800" cy="256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D5E01"/>
                </a:solidFill>
                <a:latin typeface="Inter"/>
                <a:ea typeface="Inter"/>
                <a:cs typeface="Inter"/>
                <a:sym typeface="Inter"/>
              </a:rPr>
              <a:t>Revenue Operations</a:t>
            </a:r>
            <a:endParaRPr b="1" i="0" sz="1600" u="none" cap="none" strike="noStrike">
              <a:solidFill>
                <a:srgbClr val="FD5E0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g339f541cf5f_1_353"/>
          <p:cNvSpPr/>
          <p:nvPr/>
        </p:nvSpPr>
        <p:spPr>
          <a:xfrm>
            <a:off x="8309435" y="5354527"/>
            <a:ext cx="3346800" cy="2562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D5E01"/>
                </a:solidFill>
                <a:latin typeface="Inter"/>
                <a:ea typeface="Inter"/>
                <a:cs typeface="Inter"/>
                <a:sym typeface="Inter"/>
              </a:rPr>
              <a:t>Media Labs</a:t>
            </a:r>
            <a:endParaRPr b="1" i="0" sz="1600" u="none" cap="none" strike="noStrike">
              <a:solidFill>
                <a:srgbClr val="FD5E0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9f541cf5f_1_436"/>
          <p:cNvSpPr txBox="1"/>
          <p:nvPr>
            <p:ph type="title"/>
          </p:nvPr>
        </p:nvSpPr>
        <p:spPr>
          <a:xfrm>
            <a:off x="838200" y="286243"/>
            <a:ext cx="10515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Managed Services - Revenue Operations</a:t>
            </a:r>
            <a:endParaRPr sz="3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g339f541cf5f_1_436"/>
          <p:cNvSpPr/>
          <p:nvPr/>
        </p:nvSpPr>
        <p:spPr>
          <a:xfrm>
            <a:off x="7260795" y="1959352"/>
            <a:ext cx="1939500" cy="2583000"/>
          </a:xfrm>
          <a:prstGeom prst="roundRect">
            <a:avLst>
              <a:gd fmla="val 726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g339f541cf5f_1_436"/>
          <p:cNvSpPr txBox="1"/>
          <p:nvPr/>
        </p:nvSpPr>
        <p:spPr>
          <a:xfrm>
            <a:off x="7259305" y="2572989"/>
            <a:ext cx="1939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TechOps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g339f541cf5f_1_436"/>
          <p:cNvSpPr txBox="1"/>
          <p:nvPr/>
        </p:nvSpPr>
        <p:spPr>
          <a:xfrm>
            <a:off x="7297048" y="3090899"/>
            <a:ext cx="18666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Integration, implementation &amp; customization of business and tech solutions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 server, SSPs, DSPs, CDP, Ad surfaces UX, Dashboards</a:t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g339f541cf5f_1_436"/>
          <p:cNvSpPr/>
          <p:nvPr/>
        </p:nvSpPr>
        <p:spPr>
          <a:xfrm>
            <a:off x="7645068" y="1219281"/>
            <a:ext cx="1270500" cy="1270500"/>
          </a:xfrm>
          <a:prstGeom prst="ellipse">
            <a:avLst/>
          </a:prstGeom>
          <a:solidFill>
            <a:srgbClr val="585A5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339f541cf5f_1_436"/>
          <p:cNvSpPr/>
          <p:nvPr/>
        </p:nvSpPr>
        <p:spPr>
          <a:xfrm>
            <a:off x="8045768" y="1360106"/>
            <a:ext cx="435976" cy="457704"/>
          </a:xfrm>
          <a:custGeom>
            <a:rect b="b" l="l" r="r" t="t"/>
            <a:pathLst>
              <a:path extrusionOk="0" h="21600" w="21599">
                <a:moveTo>
                  <a:pt x="8708" y="0"/>
                </a:moveTo>
                <a:lnTo>
                  <a:pt x="8708" y="1845"/>
                </a:lnTo>
                <a:cubicBezTo>
                  <a:pt x="6518" y="2193"/>
                  <a:pt x="4569" y="3190"/>
                  <a:pt x="3068" y="4620"/>
                </a:cubicBezTo>
                <a:cubicBezTo>
                  <a:pt x="1180" y="6417"/>
                  <a:pt x="-1" y="8914"/>
                  <a:pt x="0" y="11657"/>
                </a:cubicBezTo>
                <a:cubicBezTo>
                  <a:pt x="0" y="12147"/>
                  <a:pt x="49" y="12614"/>
                  <a:pt x="120" y="13077"/>
                </a:cubicBezTo>
                <a:lnTo>
                  <a:pt x="1954" y="12832"/>
                </a:lnTo>
                <a:cubicBezTo>
                  <a:pt x="1895" y="12443"/>
                  <a:pt x="1851" y="12053"/>
                  <a:pt x="1851" y="11657"/>
                </a:cubicBezTo>
                <a:cubicBezTo>
                  <a:pt x="1852" y="9395"/>
                  <a:pt x="2815" y="7345"/>
                  <a:pt x="4371" y="5861"/>
                </a:cubicBezTo>
                <a:cubicBezTo>
                  <a:pt x="5544" y="4745"/>
                  <a:pt x="7041" y="3966"/>
                  <a:pt x="8725" y="3641"/>
                </a:cubicBezTo>
                <a:lnTo>
                  <a:pt x="8742" y="5535"/>
                </a:lnTo>
                <a:lnTo>
                  <a:pt x="12428" y="2743"/>
                </a:lnTo>
                <a:lnTo>
                  <a:pt x="8708" y="0"/>
                </a:lnTo>
                <a:close/>
                <a:moveTo>
                  <a:pt x="14056" y="2318"/>
                </a:moveTo>
                <a:lnTo>
                  <a:pt x="13422" y="3984"/>
                </a:lnTo>
                <a:cubicBezTo>
                  <a:pt x="15059" y="4559"/>
                  <a:pt x="16457" y="5587"/>
                  <a:pt x="17451" y="6922"/>
                </a:cubicBezTo>
                <a:cubicBezTo>
                  <a:pt x="18445" y="8258"/>
                  <a:pt x="19027" y="9893"/>
                  <a:pt x="19028" y="11657"/>
                </a:cubicBezTo>
                <a:cubicBezTo>
                  <a:pt x="19027" y="12746"/>
                  <a:pt x="18815" y="13778"/>
                  <a:pt x="18411" y="14726"/>
                </a:cubicBezTo>
                <a:lnTo>
                  <a:pt x="16696" y="13698"/>
                </a:lnTo>
                <a:lnTo>
                  <a:pt x="17159" y="18155"/>
                </a:lnTo>
                <a:lnTo>
                  <a:pt x="21599" y="16669"/>
                </a:lnTo>
                <a:lnTo>
                  <a:pt x="19988" y="15690"/>
                </a:lnTo>
                <a:cubicBezTo>
                  <a:pt x="20563" y="14456"/>
                  <a:pt x="20879" y="13090"/>
                  <a:pt x="20879" y="11657"/>
                </a:cubicBezTo>
                <a:cubicBezTo>
                  <a:pt x="20879" y="9520"/>
                  <a:pt x="20167" y="7531"/>
                  <a:pt x="18959" y="5910"/>
                </a:cubicBezTo>
                <a:cubicBezTo>
                  <a:pt x="17752" y="4289"/>
                  <a:pt x="16050" y="3020"/>
                  <a:pt x="14056" y="2318"/>
                </a:cubicBezTo>
                <a:close/>
                <a:moveTo>
                  <a:pt x="10508" y="6873"/>
                </a:moveTo>
                <a:cubicBezTo>
                  <a:pt x="10050" y="6873"/>
                  <a:pt x="9610" y="6927"/>
                  <a:pt x="9188" y="7037"/>
                </a:cubicBezTo>
                <a:lnTo>
                  <a:pt x="9188" y="8098"/>
                </a:lnTo>
                <a:cubicBezTo>
                  <a:pt x="8725" y="8254"/>
                  <a:pt x="8303" y="8486"/>
                  <a:pt x="7937" y="8784"/>
                </a:cubicBezTo>
                <a:lnTo>
                  <a:pt x="6977" y="8261"/>
                </a:lnTo>
                <a:cubicBezTo>
                  <a:pt x="6349" y="8854"/>
                  <a:pt x="5888" y="9594"/>
                  <a:pt x="5657" y="10432"/>
                </a:cubicBezTo>
                <a:lnTo>
                  <a:pt x="6617" y="10971"/>
                </a:lnTo>
                <a:cubicBezTo>
                  <a:pt x="6574" y="11195"/>
                  <a:pt x="6548" y="11421"/>
                  <a:pt x="6548" y="11657"/>
                </a:cubicBezTo>
                <a:cubicBezTo>
                  <a:pt x="6548" y="11892"/>
                  <a:pt x="6573" y="12119"/>
                  <a:pt x="6617" y="12343"/>
                </a:cubicBezTo>
                <a:lnTo>
                  <a:pt x="5657" y="12865"/>
                </a:lnTo>
                <a:cubicBezTo>
                  <a:pt x="5888" y="13704"/>
                  <a:pt x="6349" y="14460"/>
                  <a:pt x="6977" y="15053"/>
                </a:cubicBezTo>
                <a:lnTo>
                  <a:pt x="7937" y="14530"/>
                </a:lnTo>
                <a:cubicBezTo>
                  <a:pt x="8303" y="14828"/>
                  <a:pt x="8725" y="15060"/>
                  <a:pt x="9188" y="15216"/>
                </a:cubicBezTo>
                <a:lnTo>
                  <a:pt x="9188" y="16261"/>
                </a:lnTo>
                <a:cubicBezTo>
                  <a:pt x="9610" y="16371"/>
                  <a:pt x="10050" y="16441"/>
                  <a:pt x="10508" y="16441"/>
                </a:cubicBezTo>
                <a:cubicBezTo>
                  <a:pt x="10966" y="16441"/>
                  <a:pt x="11406" y="16370"/>
                  <a:pt x="11828" y="16261"/>
                </a:cubicBezTo>
                <a:lnTo>
                  <a:pt x="11828" y="15216"/>
                </a:lnTo>
                <a:cubicBezTo>
                  <a:pt x="12291" y="15060"/>
                  <a:pt x="12713" y="14828"/>
                  <a:pt x="13079" y="14530"/>
                </a:cubicBezTo>
                <a:lnTo>
                  <a:pt x="14039" y="15053"/>
                </a:lnTo>
                <a:cubicBezTo>
                  <a:pt x="14667" y="14460"/>
                  <a:pt x="15128" y="13704"/>
                  <a:pt x="15359" y="12865"/>
                </a:cubicBezTo>
                <a:lnTo>
                  <a:pt x="14399" y="12343"/>
                </a:lnTo>
                <a:cubicBezTo>
                  <a:pt x="14442" y="12119"/>
                  <a:pt x="14468" y="11892"/>
                  <a:pt x="14468" y="11657"/>
                </a:cubicBezTo>
                <a:cubicBezTo>
                  <a:pt x="14468" y="11422"/>
                  <a:pt x="14443" y="11195"/>
                  <a:pt x="14399" y="10971"/>
                </a:cubicBezTo>
                <a:lnTo>
                  <a:pt x="15359" y="10432"/>
                </a:lnTo>
                <a:cubicBezTo>
                  <a:pt x="15128" y="9594"/>
                  <a:pt x="14667" y="8854"/>
                  <a:pt x="14039" y="8261"/>
                </a:cubicBezTo>
                <a:lnTo>
                  <a:pt x="13079" y="8784"/>
                </a:lnTo>
                <a:cubicBezTo>
                  <a:pt x="12713" y="8486"/>
                  <a:pt x="12291" y="8254"/>
                  <a:pt x="11828" y="8098"/>
                </a:cubicBezTo>
                <a:lnTo>
                  <a:pt x="11828" y="7037"/>
                </a:lnTo>
                <a:cubicBezTo>
                  <a:pt x="11406" y="6926"/>
                  <a:pt x="10966" y="6873"/>
                  <a:pt x="10508" y="6873"/>
                </a:cubicBezTo>
                <a:close/>
                <a:moveTo>
                  <a:pt x="10508" y="9894"/>
                </a:moveTo>
                <a:cubicBezTo>
                  <a:pt x="11529" y="9894"/>
                  <a:pt x="12359" y="10684"/>
                  <a:pt x="12359" y="11657"/>
                </a:cubicBezTo>
                <a:cubicBezTo>
                  <a:pt x="12359" y="12630"/>
                  <a:pt x="11529" y="13420"/>
                  <a:pt x="10508" y="13420"/>
                </a:cubicBezTo>
                <a:cubicBezTo>
                  <a:pt x="9486" y="13420"/>
                  <a:pt x="8657" y="12630"/>
                  <a:pt x="8657" y="11657"/>
                </a:cubicBezTo>
                <a:cubicBezTo>
                  <a:pt x="8657" y="10684"/>
                  <a:pt x="9486" y="9894"/>
                  <a:pt x="10508" y="9894"/>
                </a:cubicBezTo>
                <a:close/>
                <a:moveTo>
                  <a:pt x="1165" y="14302"/>
                </a:moveTo>
                <a:lnTo>
                  <a:pt x="463" y="18726"/>
                </a:lnTo>
                <a:lnTo>
                  <a:pt x="2228" y="17779"/>
                </a:lnTo>
                <a:cubicBezTo>
                  <a:pt x="3063" y="18794"/>
                  <a:pt x="4097" y="19651"/>
                  <a:pt x="5280" y="20294"/>
                </a:cubicBezTo>
                <a:cubicBezTo>
                  <a:pt x="6803" y="21122"/>
                  <a:pt x="8562" y="21600"/>
                  <a:pt x="10439" y="21600"/>
                </a:cubicBezTo>
                <a:cubicBezTo>
                  <a:pt x="12742" y="21600"/>
                  <a:pt x="14885" y="20878"/>
                  <a:pt x="16611" y="19673"/>
                </a:cubicBezTo>
                <a:lnTo>
                  <a:pt x="15514" y="18253"/>
                </a:lnTo>
                <a:cubicBezTo>
                  <a:pt x="14090" y="19245"/>
                  <a:pt x="12339" y="19836"/>
                  <a:pt x="10439" y="19836"/>
                </a:cubicBezTo>
                <a:cubicBezTo>
                  <a:pt x="8889" y="19836"/>
                  <a:pt x="7442" y="19440"/>
                  <a:pt x="6188" y="18759"/>
                </a:cubicBezTo>
                <a:cubicBezTo>
                  <a:pt x="5297" y="18274"/>
                  <a:pt x="4512" y="17643"/>
                  <a:pt x="3857" y="16898"/>
                </a:cubicBezTo>
                <a:lnTo>
                  <a:pt x="5520" y="16000"/>
                </a:lnTo>
                <a:lnTo>
                  <a:pt x="1165" y="14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7700" lIns="27700" spcFirstLastPara="1" rIns="27700" wrap="square" tIns="27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2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339f541cf5f_1_436"/>
          <p:cNvSpPr txBox="1"/>
          <p:nvPr/>
        </p:nvSpPr>
        <p:spPr>
          <a:xfrm>
            <a:off x="7625375" y="1834659"/>
            <a:ext cx="121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Technology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g339f541cf5f_1_436"/>
          <p:cNvSpPr/>
          <p:nvPr/>
        </p:nvSpPr>
        <p:spPr>
          <a:xfrm>
            <a:off x="3196196" y="1959352"/>
            <a:ext cx="1939500" cy="2583000"/>
          </a:xfrm>
          <a:prstGeom prst="roundRect">
            <a:avLst>
              <a:gd fmla="val 726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339f541cf5f_1_436"/>
          <p:cNvSpPr txBox="1"/>
          <p:nvPr/>
        </p:nvSpPr>
        <p:spPr>
          <a:xfrm>
            <a:off x="3196202" y="2572989"/>
            <a:ext cx="1939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Measurements &amp; Insights Operations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g339f541cf5f_1_436"/>
          <p:cNvSpPr txBox="1"/>
          <p:nvPr/>
        </p:nvSpPr>
        <p:spPr>
          <a:xfrm>
            <a:off x="3239692" y="3090899"/>
            <a:ext cx="18666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extraction, audience management, campaign and market study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Analysis, Insights, Visualization</a:t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g339f541cf5f_1_436"/>
          <p:cNvSpPr/>
          <p:nvPr/>
        </p:nvSpPr>
        <p:spPr>
          <a:xfrm>
            <a:off x="3580469" y="1173408"/>
            <a:ext cx="1270500" cy="1270500"/>
          </a:xfrm>
          <a:prstGeom prst="ellipse">
            <a:avLst/>
          </a:prstGeom>
          <a:solidFill>
            <a:srgbClr val="585A5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339f541cf5f_1_436"/>
          <p:cNvSpPr/>
          <p:nvPr/>
        </p:nvSpPr>
        <p:spPr>
          <a:xfrm>
            <a:off x="3998472" y="1406096"/>
            <a:ext cx="441180" cy="365742"/>
          </a:xfrm>
          <a:custGeom>
            <a:rect b="b" l="l" r="r" t="t"/>
            <a:pathLst>
              <a:path extrusionOk="0" h="21600" w="21600">
                <a:moveTo>
                  <a:pt x="12079" y="0"/>
                </a:moveTo>
                <a:cubicBezTo>
                  <a:pt x="8422" y="0"/>
                  <a:pt x="5455" y="3580"/>
                  <a:pt x="5455" y="7990"/>
                </a:cubicBezTo>
                <a:cubicBezTo>
                  <a:pt x="5455" y="10488"/>
                  <a:pt x="6406" y="12718"/>
                  <a:pt x="7895" y="14182"/>
                </a:cubicBezTo>
                <a:lnTo>
                  <a:pt x="6607" y="16409"/>
                </a:lnTo>
                <a:lnTo>
                  <a:pt x="4303" y="14264"/>
                </a:lnTo>
                <a:lnTo>
                  <a:pt x="1813" y="18003"/>
                </a:lnTo>
                <a:lnTo>
                  <a:pt x="1813" y="2514"/>
                </a:lnTo>
                <a:lnTo>
                  <a:pt x="0" y="2514"/>
                </a:lnTo>
                <a:lnTo>
                  <a:pt x="0" y="18473"/>
                </a:lnTo>
                <a:cubicBezTo>
                  <a:pt x="0" y="19084"/>
                  <a:pt x="153" y="19666"/>
                  <a:pt x="407" y="20149"/>
                </a:cubicBezTo>
                <a:lnTo>
                  <a:pt x="390" y="20170"/>
                </a:lnTo>
                <a:lnTo>
                  <a:pt x="440" y="20210"/>
                </a:lnTo>
                <a:cubicBezTo>
                  <a:pt x="908" y="21046"/>
                  <a:pt x="1698" y="21600"/>
                  <a:pt x="2592" y="21600"/>
                </a:cubicBezTo>
                <a:lnTo>
                  <a:pt x="17907" y="21600"/>
                </a:lnTo>
                <a:lnTo>
                  <a:pt x="17907" y="19413"/>
                </a:lnTo>
                <a:lnTo>
                  <a:pt x="2592" y="19413"/>
                </a:lnTo>
                <a:cubicBezTo>
                  <a:pt x="2576" y="19413"/>
                  <a:pt x="2558" y="19415"/>
                  <a:pt x="2541" y="19413"/>
                </a:cubicBezTo>
                <a:lnTo>
                  <a:pt x="4523" y="16430"/>
                </a:lnTo>
                <a:lnTo>
                  <a:pt x="6895" y="18657"/>
                </a:lnTo>
                <a:lnTo>
                  <a:pt x="8979" y="15040"/>
                </a:lnTo>
                <a:cubicBezTo>
                  <a:pt x="9904" y="15632"/>
                  <a:pt x="10959" y="15980"/>
                  <a:pt x="12079" y="15980"/>
                </a:cubicBezTo>
                <a:cubicBezTo>
                  <a:pt x="13552" y="15980"/>
                  <a:pt x="14910" y="15388"/>
                  <a:pt x="16009" y="14407"/>
                </a:cubicBezTo>
                <a:lnTo>
                  <a:pt x="19940" y="19168"/>
                </a:lnTo>
                <a:lnTo>
                  <a:pt x="21600" y="17166"/>
                </a:lnTo>
                <a:lnTo>
                  <a:pt x="17619" y="12363"/>
                </a:lnTo>
                <a:cubicBezTo>
                  <a:pt x="18302" y="11107"/>
                  <a:pt x="18686" y="9606"/>
                  <a:pt x="18686" y="7990"/>
                </a:cubicBezTo>
                <a:cubicBezTo>
                  <a:pt x="18686" y="3580"/>
                  <a:pt x="15736" y="0"/>
                  <a:pt x="12079" y="0"/>
                </a:cubicBezTo>
                <a:close/>
                <a:moveTo>
                  <a:pt x="12079" y="1574"/>
                </a:moveTo>
                <a:cubicBezTo>
                  <a:pt x="15014" y="1574"/>
                  <a:pt x="17399" y="4450"/>
                  <a:pt x="17399" y="7990"/>
                </a:cubicBezTo>
                <a:cubicBezTo>
                  <a:pt x="17399" y="11530"/>
                  <a:pt x="15014" y="14407"/>
                  <a:pt x="12079" y="14407"/>
                </a:cubicBezTo>
                <a:cubicBezTo>
                  <a:pt x="9144" y="14407"/>
                  <a:pt x="6760" y="11530"/>
                  <a:pt x="6760" y="7990"/>
                </a:cubicBezTo>
                <a:cubicBezTo>
                  <a:pt x="6760" y="4450"/>
                  <a:pt x="9144" y="1574"/>
                  <a:pt x="12079" y="1574"/>
                </a:cubicBezTo>
                <a:close/>
                <a:moveTo>
                  <a:pt x="14027" y="3597"/>
                </a:moveTo>
                <a:lnTo>
                  <a:pt x="9097" y="11096"/>
                </a:lnTo>
                <a:lnTo>
                  <a:pt x="10114" y="12077"/>
                </a:lnTo>
                <a:lnTo>
                  <a:pt x="15044" y="4557"/>
                </a:lnTo>
                <a:lnTo>
                  <a:pt x="14027" y="3597"/>
                </a:lnTo>
                <a:close/>
                <a:moveTo>
                  <a:pt x="9860" y="3760"/>
                </a:moveTo>
                <a:cubicBezTo>
                  <a:pt x="9000" y="3760"/>
                  <a:pt x="8301" y="4602"/>
                  <a:pt x="8301" y="5640"/>
                </a:cubicBezTo>
                <a:cubicBezTo>
                  <a:pt x="8301" y="6678"/>
                  <a:pt x="9000" y="7520"/>
                  <a:pt x="9860" y="7520"/>
                </a:cubicBezTo>
                <a:cubicBezTo>
                  <a:pt x="10720" y="7520"/>
                  <a:pt x="11418" y="6678"/>
                  <a:pt x="11418" y="5640"/>
                </a:cubicBezTo>
                <a:cubicBezTo>
                  <a:pt x="11418" y="4602"/>
                  <a:pt x="10720" y="3760"/>
                  <a:pt x="9860" y="3760"/>
                </a:cubicBezTo>
                <a:close/>
                <a:moveTo>
                  <a:pt x="14281" y="8460"/>
                </a:moveTo>
                <a:cubicBezTo>
                  <a:pt x="13421" y="8460"/>
                  <a:pt x="12723" y="9303"/>
                  <a:pt x="12723" y="10340"/>
                </a:cubicBezTo>
                <a:cubicBezTo>
                  <a:pt x="12723" y="11378"/>
                  <a:pt x="13421" y="12220"/>
                  <a:pt x="14281" y="12220"/>
                </a:cubicBezTo>
                <a:cubicBezTo>
                  <a:pt x="15142" y="12220"/>
                  <a:pt x="15840" y="11378"/>
                  <a:pt x="15840" y="10340"/>
                </a:cubicBezTo>
                <a:cubicBezTo>
                  <a:pt x="15840" y="9303"/>
                  <a:pt x="15142" y="8460"/>
                  <a:pt x="14281" y="84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7700" lIns="27700" spcFirstLastPara="1" rIns="27700" wrap="square" tIns="27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2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339f541cf5f_1_436"/>
          <p:cNvSpPr/>
          <p:nvPr/>
        </p:nvSpPr>
        <p:spPr>
          <a:xfrm>
            <a:off x="1163896" y="1959352"/>
            <a:ext cx="1939500" cy="2583000"/>
          </a:xfrm>
          <a:prstGeom prst="roundRect">
            <a:avLst>
              <a:gd fmla="val 726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339f541cf5f_1_436"/>
          <p:cNvSpPr txBox="1"/>
          <p:nvPr/>
        </p:nvSpPr>
        <p:spPr>
          <a:xfrm>
            <a:off x="1157822" y="2572989"/>
            <a:ext cx="1939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Advertising Operations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g339f541cf5f_1_436"/>
          <p:cNvSpPr txBox="1"/>
          <p:nvPr/>
        </p:nvSpPr>
        <p:spPr>
          <a:xfrm>
            <a:off x="1169748" y="3090899"/>
            <a:ext cx="19134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E2E management of campaign operations - onsite and/or offsite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Plan, Setup, Traffic, Optimize, Report, Bill &amp; Account Management</a:t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g339f541cf5f_1_436"/>
          <p:cNvSpPr/>
          <p:nvPr/>
        </p:nvSpPr>
        <p:spPr>
          <a:xfrm>
            <a:off x="1548170" y="1173401"/>
            <a:ext cx="1270500" cy="1270500"/>
          </a:xfrm>
          <a:prstGeom prst="ellipse">
            <a:avLst/>
          </a:prstGeom>
          <a:solidFill>
            <a:srgbClr val="585A5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g339f541cf5f_1_436"/>
          <p:cNvSpPr txBox="1"/>
          <p:nvPr/>
        </p:nvSpPr>
        <p:spPr>
          <a:xfrm>
            <a:off x="1528473" y="1834659"/>
            <a:ext cx="121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Revenue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8" name="Google Shape;368;g339f541cf5f_1_436"/>
          <p:cNvGrpSpPr/>
          <p:nvPr/>
        </p:nvGrpSpPr>
        <p:grpSpPr>
          <a:xfrm>
            <a:off x="1940626" y="1395028"/>
            <a:ext cx="386204" cy="387853"/>
            <a:chOff x="1218625" y="905277"/>
            <a:chExt cx="315397" cy="316822"/>
          </a:xfrm>
        </p:grpSpPr>
        <p:sp>
          <p:nvSpPr>
            <p:cNvPr id="369" name="Google Shape;369;g339f541cf5f_1_436"/>
            <p:cNvSpPr/>
            <p:nvPr/>
          </p:nvSpPr>
          <p:spPr>
            <a:xfrm>
              <a:off x="1317274" y="997393"/>
              <a:ext cx="118100" cy="132591"/>
            </a:xfrm>
            <a:custGeom>
              <a:rect b="b" l="l" r="r" t="t"/>
              <a:pathLst>
                <a:path extrusionOk="0" h="40" w="36">
                  <a:moveTo>
                    <a:pt x="25" y="22"/>
                  </a:move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0"/>
                    <a:pt x="36" y="39"/>
                    <a:pt x="36" y="38"/>
                  </a:cubicBezTo>
                  <a:cubicBezTo>
                    <a:pt x="36" y="38"/>
                    <a:pt x="36" y="38"/>
                    <a:pt x="36" y="37"/>
                  </a:cubicBezTo>
                  <a:cubicBezTo>
                    <a:pt x="36" y="30"/>
                    <a:pt x="31" y="24"/>
                    <a:pt x="2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0" name="Google Shape;370;g339f541cf5f_1_436"/>
            <p:cNvSpPr/>
            <p:nvPr/>
          </p:nvSpPr>
          <p:spPr>
            <a:xfrm>
              <a:off x="1435373" y="905277"/>
              <a:ext cx="98649" cy="99094"/>
            </a:xfrm>
            <a:custGeom>
              <a:rect b="b" l="l" r="r" t="t"/>
              <a:pathLst>
                <a:path extrusionOk="0" h="30" w="30">
                  <a:moveTo>
                    <a:pt x="2" y="30"/>
                  </a:moveTo>
                  <a:cubicBezTo>
                    <a:pt x="3" y="30"/>
                    <a:pt x="3" y="30"/>
                    <a:pt x="3" y="2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8" y="20"/>
                    <a:pt x="20" y="20"/>
                  </a:cubicBezTo>
                  <a:cubicBezTo>
                    <a:pt x="26" y="20"/>
                    <a:pt x="30" y="16"/>
                    <a:pt x="30" y="10"/>
                  </a:cubicBezTo>
                  <a:cubicBezTo>
                    <a:pt x="30" y="4"/>
                    <a:pt x="26" y="0"/>
                    <a:pt x="20" y="0"/>
                  </a:cubicBezTo>
                  <a:cubicBezTo>
                    <a:pt x="15" y="0"/>
                    <a:pt x="10" y="4"/>
                    <a:pt x="10" y="10"/>
                  </a:cubicBezTo>
                  <a:cubicBezTo>
                    <a:pt x="10" y="12"/>
                    <a:pt x="11" y="14"/>
                    <a:pt x="12" y="1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9"/>
                    <a:pt x="1" y="29"/>
                  </a:cubicBezTo>
                  <a:cubicBezTo>
                    <a:pt x="1" y="30"/>
                    <a:pt x="2" y="30"/>
                    <a:pt x="2" y="30"/>
                  </a:cubicBezTo>
                  <a:close/>
                  <a:moveTo>
                    <a:pt x="20" y="4"/>
                  </a:moveTo>
                  <a:cubicBezTo>
                    <a:pt x="23" y="4"/>
                    <a:pt x="26" y="7"/>
                    <a:pt x="26" y="10"/>
                  </a:cubicBezTo>
                  <a:cubicBezTo>
                    <a:pt x="26" y="13"/>
                    <a:pt x="23" y="16"/>
                    <a:pt x="20" y="16"/>
                  </a:cubicBezTo>
                  <a:cubicBezTo>
                    <a:pt x="17" y="16"/>
                    <a:pt x="14" y="13"/>
                    <a:pt x="14" y="10"/>
                  </a:cubicBezTo>
                  <a:cubicBezTo>
                    <a:pt x="14" y="7"/>
                    <a:pt x="17" y="4"/>
                    <a:pt x="2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1" name="Google Shape;371;g339f541cf5f_1_436"/>
            <p:cNvSpPr/>
            <p:nvPr/>
          </p:nvSpPr>
          <p:spPr>
            <a:xfrm>
              <a:off x="1449267" y="1136961"/>
              <a:ext cx="84755" cy="85138"/>
            </a:xfrm>
            <a:custGeom>
              <a:rect b="b" l="l" r="r" t="t"/>
              <a:pathLst>
                <a:path extrusionOk="0" h="26" w="26">
                  <a:moveTo>
                    <a:pt x="16" y="6"/>
                  </a:moveTo>
                  <a:cubicBezTo>
                    <a:pt x="14" y="6"/>
                    <a:pt x="12" y="7"/>
                    <a:pt x="10" y="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4"/>
                    <a:pt x="6" y="16"/>
                  </a:cubicBezTo>
                  <a:cubicBezTo>
                    <a:pt x="6" y="22"/>
                    <a:pt x="11" y="26"/>
                    <a:pt x="16" y="26"/>
                  </a:cubicBezTo>
                  <a:cubicBezTo>
                    <a:pt x="22" y="26"/>
                    <a:pt x="26" y="22"/>
                    <a:pt x="26" y="16"/>
                  </a:cubicBezTo>
                  <a:cubicBezTo>
                    <a:pt x="26" y="10"/>
                    <a:pt x="22" y="6"/>
                    <a:pt x="16" y="6"/>
                  </a:cubicBezTo>
                  <a:close/>
                  <a:moveTo>
                    <a:pt x="16" y="22"/>
                  </a:moveTo>
                  <a:cubicBezTo>
                    <a:pt x="13" y="22"/>
                    <a:pt x="10" y="19"/>
                    <a:pt x="10" y="16"/>
                  </a:cubicBezTo>
                  <a:cubicBezTo>
                    <a:pt x="10" y="13"/>
                    <a:pt x="13" y="10"/>
                    <a:pt x="16" y="10"/>
                  </a:cubicBezTo>
                  <a:cubicBezTo>
                    <a:pt x="19" y="10"/>
                    <a:pt x="22" y="13"/>
                    <a:pt x="22" y="16"/>
                  </a:cubicBezTo>
                  <a:cubicBezTo>
                    <a:pt x="22" y="19"/>
                    <a:pt x="19" y="22"/>
                    <a:pt x="16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2" name="Google Shape;372;g339f541cf5f_1_436"/>
            <p:cNvSpPr/>
            <p:nvPr/>
          </p:nvSpPr>
          <p:spPr>
            <a:xfrm>
              <a:off x="1218625" y="905277"/>
              <a:ext cx="98649" cy="99094"/>
            </a:xfrm>
            <a:custGeom>
              <a:rect b="b" l="l" r="r" t="t"/>
              <a:pathLst>
                <a:path extrusionOk="0" h="30" w="30">
                  <a:moveTo>
                    <a:pt x="10" y="20"/>
                  </a:moveTo>
                  <a:cubicBezTo>
                    <a:pt x="12" y="20"/>
                    <a:pt x="14" y="19"/>
                    <a:pt x="15" y="1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30" y="29"/>
                    <a:pt x="30" y="27"/>
                    <a:pt x="29" y="2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4"/>
                    <a:pt x="20" y="12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3" name="Google Shape;373;g339f541cf5f_1_436"/>
            <p:cNvSpPr/>
            <p:nvPr/>
          </p:nvSpPr>
          <p:spPr>
            <a:xfrm>
              <a:off x="1218625" y="1136961"/>
              <a:ext cx="86144" cy="85138"/>
            </a:xfrm>
            <a:custGeom>
              <a:rect b="b" l="l" r="r" t="t"/>
              <a:pathLst>
                <a:path extrusionOk="0" h="26" w="26">
                  <a:moveTo>
                    <a:pt x="23" y="1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7"/>
                    <a:pt x="12" y="6"/>
                    <a:pt x="10" y="6"/>
                  </a:cubicBezTo>
                  <a:cubicBezTo>
                    <a:pt x="4" y="6"/>
                    <a:pt x="0" y="10"/>
                    <a:pt x="0" y="16"/>
                  </a:cubicBezTo>
                  <a:cubicBezTo>
                    <a:pt x="0" y="22"/>
                    <a:pt x="4" y="26"/>
                    <a:pt x="10" y="26"/>
                  </a:cubicBezTo>
                  <a:cubicBezTo>
                    <a:pt x="16" y="26"/>
                    <a:pt x="20" y="22"/>
                    <a:pt x="20" y="16"/>
                  </a:cubicBezTo>
                  <a:cubicBezTo>
                    <a:pt x="20" y="14"/>
                    <a:pt x="19" y="12"/>
                    <a:pt x="18" y="1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1"/>
                    <a:pt x="26" y="0"/>
                  </a:cubicBezTo>
                  <a:cubicBezTo>
                    <a:pt x="25" y="0"/>
                    <a:pt x="24" y="0"/>
                    <a:pt x="23" y="1"/>
                  </a:cubicBezTo>
                  <a:close/>
                  <a:moveTo>
                    <a:pt x="10" y="22"/>
                  </a:moveTo>
                  <a:cubicBezTo>
                    <a:pt x="7" y="22"/>
                    <a:pt x="4" y="19"/>
                    <a:pt x="4" y="16"/>
                  </a:cubicBezTo>
                  <a:cubicBezTo>
                    <a:pt x="4" y="13"/>
                    <a:pt x="7" y="10"/>
                    <a:pt x="10" y="10"/>
                  </a:cubicBezTo>
                  <a:cubicBezTo>
                    <a:pt x="13" y="10"/>
                    <a:pt x="16" y="13"/>
                    <a:pt x="16" y="16"/>
                  </a:cubicBezTo>
                  <a:cubicBezTo>
                    <a:pt x="16" y="19"/>
                    <a:pt x="13" y="2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4" name="Google Shape;374;g339f541cf5f_1_436"/>
            <p:cNvSpPr/>
            <p:nvPr/>
          </p:nvSpPr>
          <p:spPr>
            <a:xfrm>
              <a:off x="1429816" y="1023910"/>
              <a:ext cx="104206" cy="65598"/>
            </a:xfrm>
            <a:custGeom>
              <a:rect b="b" l="l" r="r" t="t"/>
              <a:pathLst>
                <a:path extrusionOk="0" h="20" w="32">
                  <a:moveTo>
                    <a:pt x="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3" y="17"/>
                    <a:pt x="17" y="20"/>
                    <a:pt x="22" y="20"/>
                  </a:cubicBezTo>
                  <a:cubicBezTo>
                    <a:pt x="28" y="20"/>
                    <a:pt x="32" y="16"/>
                    <a:pt x="32" y="10"/>
                  </a:cubicBezTo>
                  <a:cubicBezTo>
                    <a:pt x="32" y="4"/>
                    <a:pt x="28" y="0"/>
                    <a:pt x="22" y="0"/>
                  </a:cubicBezTo>
                  <a:cubicBezTo>
                    <a:pt x="17" y="0"/>
                    <a:pt x="13" y="3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  <a:moveTo>
                    <a:pt x="22" y="4"/>
                  </a:moveTo>
                  <a:cubicBezTo>
                    <a:pt x="25" y="4"/>
                    <a:pt x="28" y="7"/>
                    <a:pt x="28" y="10"/>
                  </a:cubicBezTo>
                  <a:cubicBezTo>
                    <a:pt x="28" y="13"/>
                    <a:pt x="25" y="16"/>
                    <a:pt x="22" y="16"/>
                  </a:cubicBezTo>
                  <a:cubicBezTo>
                    <a:pt x="19" y="16"/>
                    <a:pt x="16" y="13"/>
                    <a:pt x="16" y="10"/>
                  </a:cubicBezTo>
                  <a:cubicBezTo>
                    <a:pt x="16" y="7"/>
                    <a:pt x="19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5" name="Google Shape;375;g339f541cf5f_1_436"/>
            <p:cNvSpPr/>
            <p:nvPr/>
          </p:nvSpPr>
          <p:spPr>
            <a:xfrm>
              <a:off x="1218625" y="1023910"/>
              <a:ext cx="105595" cy="65598"/>
            </a:xfrm>
            <a:custGeom>
              <a:rect b="b" l="l" r="r" t="t"/>
              <a:pathLst>
                <a:path extrusionOk="0" h="20" w="32">
                  <a:moveTo>
                    <a:pt x="10" y="20"/>
                  </a:moveTo>
                  <a:cubicBezTo>
                    <a:pt x="15" y="20"/>
                    <a:pt x="19" y="17"/>
                    <a:pt x="2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2" y="11"/>
                    <a:pt x="32" y="10"/>
                  </a:cubicBezTo>
                  <a:cubicBezTo>
                    <a:pt x="32" y="9"/>
                    <a:pt x="31" y="8"/>
                    <a:pt x="3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3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376" name="Google Shape;376;g339f541cf5f_1_436"/>
          <p:cNvCxnSpPr/>
          <p:nvPr/>
        </p:nvCxnSpPr>
        <p:spPr>
          <a:xfrm flipH="1">
            <a:off x="1022411" y="3250511"/>
            <a:ext cx="132300" cy="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g339f541cf5f_1_436"/>
          <p:cNvCxnSpPr/>
          <p:nvPr/>
        </p:nvCxnSpPr>
        <p:spPr>
          <a:xfrm flipH="1">
            <a:off x="11238516" y="3276834"/>
            <a:ext cx="132300" cy="1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g339f541cf5f_1_436"/>
          <p:cNvCxnSpPr/>
          <p:nvPr/>
        </p:nvCxnSpPr>
        <p:spPr>
          <a:xfrm>
            <a:off x="916702" y="3261780"/>
            <a:ext cx="0" cy="191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79" name="Google Shape;379;g339f541cf5f_1_436"/>
          <p:cNvCxnSpPr>
            <a:stCxn id="380" idx="0"/>
          </p:cNvCxnSpPr>
          <p:nvPr/>
        </p:nvCxnSpPr>
        <p:spPr>
          <a:xfrm>
            <a:off x="11451966" y="3201361"/>
            <a:ext cx="0" cy="1952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81" name="Google Shape;381;g339f541cf5f_1_436"/>
          <p:cNvCxnSpPr/>
          <p:nvPr/>
        </p:nvCxnSpPr>
        <p:spPr>
          <a:xfrm>
            <a:off x="932278" y="5156932"/>
            <a:ext cx="10426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2" name="Google Shape;382;g339f541cf5f_1_436"/>
          <p:cNvSpPr/>
          <p:nvPr/>
        </p:nvSpPr>
        <p:spPr>
          <a:xfrm>
            <a:off x="3024357" y="4959990"/>
            <a:ext cx="6090900" cy="445800"/>
          </a:xfrm>
          <a:prstGeom prst="roundRect">
            <a:avLst>
              <a:gd fmla="val 30194" name="adj"/>
            </a:avLst>
          </a:prstGeom>
          <a:solidFill>
            <a:srgbClr val="585A5C"/>
          </a:solidFill>
          <a:ln>
            <a:noFill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Grow Revenue &amp; Optimize Operations</a:t>
            </a:r>
            <a:endParaRPr b="1" i="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Onsite | Offsite | In-store | Outdoor</a:t>
            </a:r>
            <a:r>
              <a:rPr b="0" i="0" lang="en-US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g339f541cf5f_1_436"/>
          <p:cNvSpPr/>
          <p:nvPr/>
        </p:nvSpPr>
        <p:spPr>
          <a:xfrm>
            <a:off x="858700" y="3201361"/>
            <a:ext cx="164400" cy="16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339f541cf5f_1_436"/>
          <p:cNvSpPr/>
          <p:nvPr/>
        </p:nvSpPr>
        <p:spPr>
          <a:xfrm>
            <a:off x="858700" y="5068167"/>
            <a:ext cx="164400" cy="16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339f541cf5f_1_436"/>
          <p:cNvSpPr/>
          <p:nvPr/>
        </p:nvSpPr>
        <p:spPr>
          <a:xfrm>
            <a:off x="11369766" y="3201361"/>
            <a:ext cx="164400" cy="16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339f541cf5f_1_436"/>
          <p:cNvSpPr/>
          <p:nvPr/>
        </p:nvSpPr>
        <p:spPr>
          <a:xfrm>
            <a:off x="11369766" y="5068167"/>
            <a:ext cx="164400" cy="164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g339f541cf5f_1_436"/>
          <p:cNvSpPr txBox="1"/>
          <p:nvPr/>
        </p:nvSpPr>
        <p:spPr>
          <a:xfrm>
            <a:off x="1541103" y="6009204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Media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Spend Managed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g339f541cf5f_1_436"/>
          <p:cNvSpPr txBox="1"/>
          <p:nvPr/>
        </p:nvSpPr>
        <p:spPr>
          <a:xfrm>
            <a:off x="3322213" y="5610052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110K+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g339f541cf5f_1_436"/>
          <p:cNvSpPr txBox="1"/>
          <p:nvPr/>
        </p:nvSpPr>
        <p:spPr>
          <a:xfrm>
            <a:off x="1894619" y="5631977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$6.8B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g339f541cf5f_1_436"/>
          <p:cNvSpPr txBox="1"/>
          <p:nvPr/>
        </p:nvSpPr>
        <p:spPr>
          <a:xfrm>
            <a:off x="4418090" y="6033432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Creative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Trafficked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g339f541cf5f_1_436"/>
          <p:cNvSpPr txBox="1"/>
          <p:nvPr/>
        </p:nvSpPr>
        <p:spPr>
          <a:xfrm>
            <a:off x="5642761" y="6033432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Creative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Designed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g339f541cf5f_1_436"/>
          <p:cNvSpPr txBox="1"/>
          <p:nvPr/>
        </p:nvSpPr>
        <p:spPr>
          <a:xfrm>
            <a:off x="4615863" y="5610045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3.5M+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g339f541cf5f_1_436"/>
          <p:cNvSpPr txBox="1"/>
          <p:nvPr/>
        </p:nvSpPr>
        <p:spPr>
          <a:xfrm>
            <a:off x="5851930" y="5610052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200K+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g339f541cf5f_1_436"/>
          <p:cNvSpPr txBox="1"/>
          <p:nvPr/>
        </p:nvSpPr>
        <p:spPr>
          <a:xfrm>
            <a:off x="6915796" y="6033432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Brands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Served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g339f541cf5f_1_436"/>
          <p:cNvSpPr txBox="1"/>
          <p:nvPr/>
        </p:nvSpPr>
        <p:spPr>
          <a:xfrm>
            <a:off x="7124965" y="5610052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15K+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g339f541cf5f_1_436"/>
          <p:cNvSpPr txBox="1"/>
          <p:nvPr/>
        </p:nvSpPr>
        <p:spPr>
          <a:xfrm>
            <a:off x="8061527" y="6033433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Platform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Transformation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g339f541cf5f_1_436"/>
          <p:cNvSpPr txBox="1"/>
          <p:nvPr/>
        </p:nvSpPr>
        <p:spPr>
          <a:xfrm>
            <a:off x="8270697" y="5610052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100+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g339f541cf5f_1_436"/>
          <p:cNvSpPr txBox="1"/>
          <p:nvPr/>
        </p:nvSpPr>
        <p:spPr>
          <a:xfrm>
            <a:off x="9334562" y="6033432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Return on Ad Spend Across campaigns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g339f541cf5f_1_436"/>
          <p:cNvSpPr txBox="1"/>
          <p:nvPr/>
        </p:nvSpPr>
        <p:spPr>
          <a:xfrm>
            <a:off x="9543732" y="5610052"/>
            <a:ext cx="84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4X</a:t>
            </a:r>
            <a:endParaRPr b="1" i="0" sz="2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9" name="Google Shape;399;g339f541cf5f_1_436"/>
          <p:cNvCxnSpPr/>
          <p:nvPr/>
        </p:nvCxnSpPr>
        <p:spPr>
          <a:xfrm>
            <a:off x="3118919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400" name="Google Shape;400;g339f541cf5f_1_436"/>
          <p:cNvCxnSpPr/>
          <p:nvPr/>
        </p:nvCxnSpPr>
        <p:spPr>
          <a:xfrm>
            <a:off x="4391955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401" name="Google Shape;401;g339f541cf5f_1_436"/>
          <p:cNvCxnSpPr/>
          <p:nvPr/>
        </p:nvCxnSpPr>
        <p:spPr>
          <a:xfrm>
            <a:off x="5622555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402" name="Google Shape;402;g339f541cf5f_1_436"/>
          <p:cNvCxnSpPr/>
          <p:nvPr/>
        </p:nvCxnSpPr>
        <p:spPr>
          <a:xfrm>
            <a:off x="6938025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403" name="Google Shape;403;g339f541cf5f_1_436"/>
          <p:cNvCxnSpPr/>
          <p:nvPr/>
        </p:nvCxnSpPr>
        <p:spPr>
          <a:xfrm>
            <a:off x="8093426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404" name="Google Shape;404;g339f541cf5f_1_436"/>
          <p:cNvCxnSpPr/>
          <p:nvPr/>
        </p:nvCxnSpPr>
        <p:spPr>
          <a:xfrm>
            <a:off x="9229489" y="5765464"/>
            <a:ext cx="6000" cy="416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405" name="Google Shape;405;g339f541cf5f_1_436"/>
          <p:cNvSpPr/>
          <p:nvPr/>
        </p:nvSpPr>
        <p:spPr>
          <a:xfrm>
            <a:off x="5228494" y="1959352"/>
            <a:ext cx="1939500" cy="2583000"/>
          </a:xfrm>
          <a:prstGeom prst="roundRect">
            <a:avLst>
              <a:gd fmla="val 726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339f541cf5f_1_436"/>
          <p:cNvSpPr/>
          <p:nvPr/>
        </p:nvSpPr>
        <p:spPr>
          <a:xfrm>
            <a:off x="5612768" y="1125350"/>
            <a:ext cx="1270500" cy="1270500"/>
          </a:xfrm>
          <a:prstGeom prst="ellipse">
            <a:avLst/>
          </a:prstGeom>
          <a:solidFill>
            <a:srgbClr val="585A5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339f541cf5f_1_436"/>
          <p:cNvSpPr txBox="1"/>
          <p:nvPr/>
        </p:nvSpPr>
        <p:spPr>
          <a:xfrm>
            <a:off x="5593074" y="1834659"/>
            <a:ext cx="121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8" name="Google Shape;408;g339f541cf5f_1_436"/>
          <p:cNvGrpSpPr/>
          <p:nvPr/>
        </p:nvGrpSpPr>
        <p:grpSpPr>
          <a:xfrm>
            <a:off x="6032017" y="1398081"/>
            <a:ext cx="381893" cy="381821"/>
            <a:chOff x="3390900" y="1803400"/>
            <a:chExt cx="361950" cy="361950"/>
          </a:xfrm>
        </p:grpSpPr>
        <p:sp>
          <p:nvSpPr>
            <p:cNvPr id="409" name="Google Shape;409;g339f541cf5f_1_436"/>
            <p:cNvSpPr/>
            <p:nvPr/>
          </p:nvSpPr>
          <p:spPr>
            <a:xfrm>
              <a:off x="3390900" y="2014538"/>
              <a:ext cx="68263" cy="134938"/>
            </a:xfrm>
            <a:custGeom>
              <a:rect b="b" l="l" r="r" t="t"/>
              <a:pathLst>
                <a:path extrusionOk="0" h="36" w="18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6"/>
                    <a:pt x="18" y="35"/>
                    <a:pt x="18" y="3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0" name="Google Shape;410;g339f541cf5f_1_436"/>
            <p:cNvSpPr/>
            <p:nvPr/>
          </p:nvSpPr>
          <p:spPr>
            <a:xfrm>
              <a:off x="3467100" y="2028825"/>
              <a:ext cx="285750" cy="136525"/>
            </a:xfrm>
            <a:custGeom>
              <a:rect b="b" l="l" r="r" t="t"/>
              <a:pathLst>
                <a:path extrusionOk="0" h="36" w="76">
                  <a:moveTo>
                    <a:pt x="75" y="13"/>
                  </a:moveTo>
                  <a:cubicBezTo>
                    <a:pt x="71" y="8"/>
                    <a:pt x="67" y="7"/>
                    <a:pt x="61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4"/>
                  </a:cubicBezTo>
                  <a:cubicBezTo>
                    <a:pt x="49" y="17"/>
                    <a:pt x="49" y="19"/>
                    <a:pt x="47" y="21"/>
                  </a:cubicBezTo>
                  <a:cubicBezTo>
                    <a:pt x="45" y="23"/>
                    <a:pt x="43" y="24"/>
                    <a:pt x="4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3" y="19"/>
                    <a:pt x="44" y="18"/>
                  </a:cubicBezTo>
                  <a:cubicBezTo>
                    <a:pt x="45" y="17"/>
                    <a:pt x="45" y="16"/>
                    <a:pt x="45" y="14"/>
                  </a:cubicBezTo>
                  <a:cubicBezTo>
                    <a:pt x="45" y="12"/>
                    <a:pt x="44" y="8"/>
                    <a:pt x="4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4" y="5"/>
                    <a:pt x="18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3" y="30"/>
                    <a:pt x="17" y="31"/>
                  </a:cubicBezTo>
                  <a:cubicBezTo>
                    <a:pt x="25" y="34"/>
                    <a:pt x="29" y="36"/>
                    <a:pt x="33" y="36"/>
                  </a:cubicBezTo>
                  <a:cubicBezTo>
                    <a:pt x="38" y="36"/>
                    <a:pt x="42" y="34"/>
                    <a:pt x="51" y="29"/>
                  </a:cubicBezTo>
                  <a:cubicBezTo>
                    <a:pt x="57" y="25"/>
                    <a:pt x="64" y="21"/>
                    <a:pt x="75" y="16"/>
                  </a:cubicBezTo>
                  <a:cubicBezTo>
                    <a:pt x="75" y="16"/>
                    <a:pt x="76" y="15"/>
                    <a:pt x="76" y="14"/>
                  </a:cubicBezTo>
                  <a:cubicBezTo>
                    <a:pt x="76" y="14"/>
                    <a:pt x="76" y="13"/>
                    <a:pt x="7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1" name="Google Shape;411;g339f541cf5f_1_436"/>
            <p:cNvSpPr/>
            <p:nvPr/>
          </p:nvSpPr>
          <p:spPr>
            <a:xfrm>
              <a:off x="3444875" y="1803400"/>
              <a:ext cx="273050" cy="233363"/>
            </a:xfrm>
            <a:custGeom>
              <a:rect b="b" l="l" r="r" t="t"/>
              <a:pathLst>
                <a:path extrusionOk="0" h="62" w="73">
                  <a:moveTo>
                    <a:pt x="21" y="45"/>
                  </a:moveTo>
                  <a:cubicBezTo>
                    <a:pt x="24" y="45"/>
                    <a:pt x="27" y="43"/>
                    <a:pt x="29" y="40"/>
                  </a:cubicBezTo>
                  <a:cubicBezTo>
                    <a:pt x="34" y="50"/>
                    <a:pt x="36" y="58"/>
                    <a:pt x="36" y="59"/>
                  </a:cubicBezTo>
                  <a:cubicBezTo>
                    <a:pt x="36" y="60"/>
                    <a:pt x="38" y="62"/>
                    <a:pt x="40" y="62"/>
                  </a:cubicBezTo>
                  <a:cubicBezTo>
                    <a:pt x="42" y="62"/>
                    <a:pt x="43" y="61"/>
                    <a:pt x="44" y="59"/>
                  </a:cubicBezTo>
                  <a:cubicBezTo>
                    <a:pt x="44" y="59"/>
                    <a:pt x="46" y="54"/>
                    <a:pt x="49" y="49"/>
                  </a:cubicBezTo>
                  <a:cubicBezTo>
                    <a:pt x="51" y="52"/>
                    <a:pt x="54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9" y="53"/>
                    <a:pt x="62" y="51"/>
                    <a:pt x="65" y="48"/>
                  </a:cubicBezTo>
                  <a:cubicBezTo>
                    <a:pt x="70" y="43"/>
                    <a:pt x="73" y="29"/>
                    <a:pt x="69" y="21"/>
                  </a:cubicBezTo>
                  <a:cubicBezTo>
                    <a:pt x="69" y="20"/>
                    <a:pt x="68" y="20"/>
                    <a:pt x="68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3" y="23"/>
                    <a:pt x="59" y="24"/>
                    <a:pt x="56" y="24"/>
                  </a:cubicBezTo>
                  <a:cubicBezTo>
                    <a:pt x="53" y="25"/>
                    <a:pt x="50" y="26"/>
                    <a:pt x="47" y="28"/>
                  </a:cubicBezTo>
                  <a:cubicBezTo>
                    <a:pt x="43" y="30"/>
                    <a:pt x="41" y="34"/>
                    <a:pt x="41" y="37"/>
                  </a:cubicBezTo>
                  <a:cubicBezTo>
                    <a:pt x="41" y="38"/>
                    <a:pt x="42" y="41"/>
                    <a:pt x="44" y="43"/>
                  </a:cubicBezTo>
                  <a:cubicBezTo>
                    <a:pt x="43" y="44"/>
                    <a:pt x="42" y="46"/>
                    <a:pt x="41" y="47"/>
                  </a:cubicBezTo>
                  <a:cubicBezTo>
                    <a:pt x="39" y="43"/>
                    <a:pt x="37" y="39"/>
                    <a:pt x="35" y="35"/>
                  </a:cubicBezTo>
                  <a:cubicBezTo>
                    <a:pt x="38" y="33"/>
                    <a:pt x="40" y="30"/>
                    <a:pt x="40" y="27"/>
                  </a:cubicBezTo>
                  <a:cubicBezTo>
                    <a:pt x="41" y="23"/>
                    <a:pt x="40" y="19"/>
                    <a:pt x="36" y="14"/>
                  </a:cubicBezTo>
                  <a:cubicBezTo>
                    <a:pt x="32" y="10"/>
                    <a:pt x="27" y="8"/>
                    <a:pt x="22" y="7"/>
                  </a:cubicBezTo>
                  <a:cubicBezTo>
                    <a:pt x="17" y="5"/>
                    <a:pt x="12" y="4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0" y="12"/>
                    <a:pt x="2" y="30"/>
                    <a:pt x="8" y="38"/>
                  </a:cubicBezTo>
                  <a:cubicBezTo>
                    <a:pt x="11" y="41"/>
                    <a:pt x="16" y="45"/>
                    <a:pt x="21" y="45"/>
                  </a:cubicBezTo>
                  <a:close/>
                  <a:moveTo>
                    <a:pt x="14" y="15"/>
                  </a:moveTo>
                  <a:cubicBezTo>
                    <a:pt x="14" y="14"/>
                    <a:pt x="15" y="14"/>
                    <a:pt x="17" y="15"/>
                  </a:cubicBezTo>
                  <a:cubicBezTo>
                    <a:pt x="23" y="21"/>
                    <a:pt x="29" y="28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7" y="42"/>
                    <a:pt x="39" y="47"/>
                    <a:pt x="40" y="52"/>
                  </a:cubicBezTo>
                  <a:cubicBezTo>
                    <a:pt x="45" y="45"/>
                    <a:pt x="50" y="38"/>
                    <a:pt x="57" y="34"/>
                  </a:cubicBezTo>
                  <a:cubicBezTo>
                    <a:pt x="58" y="33"/>
                    <a:pt x="59" y="34"/>
                    <a:pt x="60" y="35"/>
                  </a:cubicBezTo>
                  <a:cubicBezTo>
                    <a:pt x="60" y="36"/>
                    <a:pt x="60" y="37"/>
                    <a:pt x="59" y="38"/>
                  </a:cubicBezTo>
                  <a:cubicBezTo>
                    <a:pt x="50" y="42"/>
                    <a:pt x="44" y="53"/>
                    <a:pt x="42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1" y="60"/>
                    <a:pt x="39" y="60"/>
                    <a:pt x="38" y="58"/>
                  </a:cubicBezTo>
                  <a:cubicBezTo>
                    <a:pt x="37" y="54"/>
                    <a:pt x="36" y="4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6" y="32"/>
                    <a:pt x="21" y="24"/>
                    <a:pt x="14" y="18"/>
                  </a:cubicBezTo>
                  <a:cubicBezTo>
                    <a:pt x="13" y="17"/>
                    <a:pt x="13" y="16"/>
                    <a:pt x="1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25" spcFirstLastPara="1" rIns="55425" wrap="square" tIns="27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12" name="Google Shape;412;g339f541cf5f_1_436"/>
          <p:cNvSpPr txBox="1"/>
          <p:nvPr/>
        </p:nvSpPr>
        <p:spPr>
          <a:xfrm>
            <a:off x="5228500" y="2572989"/>
            <a:ext cx="1939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Creative Operations 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g339f541cf5f_1_436"/>
          <p:cNvSpPr txBox="1"/>
          <p:nvPr/>
        </p:nvSpPr>
        <p:spPr>
          <a:xfrm>
            <a:off x="5255143" y="3090899"/>
            <a:ext cx="18666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any form of creative from concept till creative optimization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Display, Video, Email, Native, Social, DCO</a:t>
            </a:r>
            <a:endParaRPr b="1" i="1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g339f541cf5f_1_436"/>
          <p:cNvSpPr txBox="1"/>
          <p:nvPr/>
        </p:nvSpPr>
        <p:spPr>
          <a:xfrm>
            <a:off x="3104938" y="6033432"/>
            <a:ext cx="1210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5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Campaigns 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CCCCCC"/>
                </a:solidFill>
                <a:latin typeface="Inter"/>
                <a:ea typeface="Inter"/>
                <a:cs typeface="Inter"/>
                <a:sym typeface="Inter"/>
              </a:rPr>
              <a:t>Launched</a:t>
            </a:r>
            <a:endParaRPr b="1" i="0" sz="900" u="none" cap="none" strike="noStrike">
              <a:solidFill>
                <a:srgbClr val="CCCC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g339f541cf5f_1_436"/>
          <p:cNvSpPr/>
          <p:nvPr/>
        </p:nvSpPr>
        <p:spPr>
          <a:xfrm>
            <a:off x="9293093" y="1959232"/>
            <a:ext cx="1939500" cy="2583000"/>
          </a:xfrm>
          <a:prstGeom prst="roundRect">
            <a:avLst>
              <a:gd fmla="val 726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g339f541cf5f_1_436"/>
          <p:cNvSpPr/>
          <p:nvPr/>
        </p:nvSpPr>
        <p:spPr>
          <a:xfrm>
            <a:off x="9677323" y="1219160"/>
            <a:ext cx="1270500" cy="1270500"/>
          </a:xfrm>
          <a:prstGeom prst="ellipse">
            <a:avLst/>
          </a:prstGeom>
          <a:solidFill>
            <a:srgbClr val="585A5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425" lIns="55425" spcFirstLastPara="1" rIns="55425" wrap="square" tIns="55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339f541cf5f_1_436"/>
          <p:cNvSpPr txBox="1"/>
          <p:nvPr/>
        </p:nvSpPr>
        <p:spPr>
          <a:xfrm>
            <a:off x="9657675" y="1834659"/>
            <a:ext cx="124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Excellence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g339f541cf5f_1_436"/>
          <p:cNvSpPr txBox="1"/>
          <p:nvPr/>
        </p:nvSpPr>
        <p:spPr>
          <a:xfrm>
            <a:off x="9278196" y="2572989"/>
            <a:ext cx="19395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BizOps</a:t>
            </a:r>
            <a:endParaRPr b="1" i="0" sz="12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g339f541cf5f_1_436"/>
          <p:cNvSpPr txBox="1"/>
          <p:nvPr/>
        </p:nvSpPr>
        <p:spPr>
          <a:xfrm>
            <a:off x="9298421" y="3090899"/>
            <a:ext cx="19134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Strategy &amp; Consulting, Process Excellence, Efficiency &amp; Scale, Design &amp; Presentation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Leadership Advisory &amp; Strategies, Market Study, Business Presentation, Optimization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g339f541cf5f_1_436"/>
          <p:cNvSpPr/>
          <p:nvPr/>
        </p:nvSpPr>
        <p:spPr>
          <a:xfrm>
            <a:off x="10113723" y="1387452"/>
            <a:ext cx="351359" cy="402337"/>
          </a:xfrm>
          <a:custGeom>
            <a:rect b="b" l="l" r="r" t="t"/>
            <a:pathLst>
              <a:path extrusionOk="0" h="4876808" w="4258894">
                <a:moveTo>
                  <a:pt x="3096561" y="1532561"/>
                </a:moveTo>
                <a:cubicBezTo>
                  <a:pt x="3144566" y="1524613"/>
                  <a:pt x="3195603" y="1534981"/>
                  <a:pt x="3238290" y="1565546"/>
                </a:cubicBezTo>
                <a:cubicBezTo>
                  <a:pt x="3323663" y="1626668"/>
                  <a:pt x="3343332" y="1745436"/>
                  <a:pt x="3282210" y="1830818"/>
                </a:cubicBezTo>
                <a:lnTo>
                  <a:pt x="2341244" y="3145173"/>
                </a:lnTo>
                <a:cubicBezTo>
                  <a:pt x="2339197" y="3148040"/>
                  <a:pt x="2337063" y="3150849"/>
                  <a:pt x="2334853" y="3153593"/>
                </a:cubicBezTo>
                <a:cubicBezTo>
                  <a:pt x="2249433" y="3259901"/>
                  <a:pt x="2122398" y="3326081"/>
                  <a:pt x="1986324" y="3335149"/>
                </a:cubicBezTo>
                <a:cubicBezTo>
                  <a:pt x="1975570" y="3335872"/>
                  <a:pt x="1964788" y="3336225"/>
                  <a:pt x="1954063" y="3336215"/>
                </a:cubicBezTo>
                <a:cubicBezTo>
                  <a:pt x="1829142" y="3336215"/>
                  <a:pt x="1707737" y="3288057"/>
                  <a:pt x="1616773" y="3201465"/>
                </a:cubicBezTo>
                <a:cubicBezTo>
                  <a:pt x="1616201" y="3200922"/>
                  <a:pt x="1615630" y="3200380"/>
                  <a:pt x="1615068" y="3199827"/>
                </a:cubicBezTo>
                <a:lnTo>
                  <a:pt x="1008354" y="2607753"/>
                </a:lnTo>
                <a:cubicBezTo>
                  <a:pt x="933202" y="2534411"/>
                  <a:pt x="931735" y="2414043"/>
                  <a:pt x="1005068" y="2338891"/>
                </a:cubicBezTo>
                <a:cubicBezTo>
                  <a:pt x="1078401" y="2263729"/>
                  <a:pt x="1198778" y="2262262"/>
                  <a:pt x="1273930" y="2335605"/>
                </a:cubicBezTo>
                <a:lnTo>
                  <a:pt x="1879606" y="2926669"/>
                </a:lnTo>
                <a:cubicBezTo>
                  <a:pt x="1909486" y="2954663"/>
                  <a:pt x="1943357" y="2956911"/>
                  <a:pt x="1961025" y="2955730"/>
                </a:cubicBezTo>
                <a:cubicBezTo>
                  <a:pt x="1978218" y="2954596"/>
                  <a:pt x="2010279" y="2948186"/>
                  <a:pt x="2035873" y="2918506"/>
                </a:cubicBezTo>
                <a:lnTo>
                  <a:pt x="2973028" y="1609466"/>
                </a:lnTo>
                <a:cubicBezTo>
                  <a:pt x="3003584" y="1566771"/>
                  <a:pt x="3048556" y="1540508"/>
                  <a:pt x="3096561" y="1532561"/>
                </a:cubicBezTo>
                <a:close/>
                <a:moveTo>
                  <a:pt x="2119593" y="1"/>
                </a:moveTo>
                <a:cubicBezTo>
                  <a:pt x="2145997" y="-47"/>
                  <a:pt x="2172410" y="5404"/>
                  <a:pt x="2197075" y="16353"/>
                </a:cubicBezTo>
                <a:lnTo>
                  <a:pt x="4145890" y="881442"/>
                </a:lnTo>
                <a:cubicBezTo>
                  <a:pt x="4214603" y="911941"/>
                  <a:pt x="4258885" y="980055"/>
                  <a:pt x="4258894" y="1055216"/>
                </a:cubicBezTo>
                <a:lnTo>
                  <a:pt x="4258894" y="2557242"/>
                </a:lnTo>
                <a:cubicBezTo>
                  <a:pt x="4258894" y="2975694"/>
                  <a:pt x="4139870" y="3397176"/>
                  <a:pt x="3914670" y="3776128"/>
                </a:cubicBezTo>
                <a:cubicBezTo>
                  <a:pt x="3861025" y="3866396"/>
                  <a:pt x="3744373" y="3896095"/>
                  <a:pt x="3654085" y="3842441"/>
                </a:cubicBezTo>
                <a:cubicBezTo>
                  <a:pt x="3563817" y="3788796"/>
                  <a:pt x="3534127" y="3672124"/>
                  <a:pt x="3587772" y="3581856"/>
                </a:cubicBezTo>
                <a:cubicBezTo>
                  <a:pt x="3778063" y="3261664"/>
                  <a:pt x="3878637" y="2907343"/>
                  <a:pt x="3878637" y="2557233"/>
                </a:cubicBezTo>
                <a:lnTo>
                  <a:pt x="3878637" y="1178841"/>
                </a:lnTo>
                <a:lnTo>
                  <a:pt x="2120332" y="398325"/>
                </a:lnTo>
                <a:lnTo>
                  <a:pt x="380276" y="1178346"/>
                </a:lnTo>
                <a:lnTo>
                  <a:pt x="380276" y="2557242"/>
                </a:lnTo>
                <a:cubicBezTo>
                  <a:pt x="380276" y="3572207"/>
                  <a:pt x="1213999" y="4496551"/>
                  <a:pt x="2129457" y="4496551"/>
                </a:cubicBezTo>
                <a:cubicBezTo>
                  <a:pt x="2453021" y="4496551"/>
                  <a:pt x="2769356" y="4390795"/>
                  <a:pt x="3044266" y="4190723"/>
                </a:cubicBezTo>
                <a:cubicBezTo>
                  <a:pt x="3129162" y="4128934"/>
                  <a:pt x="3248082" y="4147670"/>
                  <a:pt x="3309871" y="4232566"/>
                </a:cubicBezTo>
                <a:cubicBezTo>
                  <a:pt x="3371669" y="4317472"/>
                  <a:pt x="3352933" y="4436391"/>
                  <a:pt x="3268027" y="4498180"/>
                </a:cubicBezTo>
                <a:cubicBezTo>
                  <a:pt x="2927671" y="4745878"/>
                  <a:pt x="2533964" y="4876808"/>
                  <a:pt x="2129447" y="4876808"/>
                </a:cubicBezTo>
                <a:cubicBezTo>
                  <a:pt x="1840554" y="4876808"/>
                  <a:pt x="1557985" y="4808791"/>
                  <a:pt x="1289580" y="4674640"/>
                </a:cubicBezTo>
                <a:cubicBezTo>
                  <a:pt x="1038996" y="4549406"/>
                  <a:pt x="812197" y="4372641"/>
                  <a:pt x="615458" y="4149260"/>
                </a:cubicBezTo>
                <a:cubicBezTo>
                  <a:pt x="224323" y="3705157"/>
                  <a:pt x="0" y="3124885"/>
                  <a:pt x="0" y="2557233"/>
                </a:cubicBezTo>
                <a:lnTo>
                  <a:pt x="0" y="1055216"/>
                </a:lnTo>
                <a:cubicBezTo>
                  <a:pt x="0" y="980312"/>
                  <a:pt x="43996" y="912379"/>
                  <a:pt x="112357" y="881728"/>
                </a:cubicBezTo>
                <a:lnTo>
                  <a:pt x="2042169" y="16639"/>
                </a:lnTo>
                <a:cubicBezTo>
                  <a:pt x="2066796" y="5595"/>
                  <a:pt x="2093190" y="49"/>
                  <a:pt x="21195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0925" lIns="121925" spcFirstLastPara="1" rIns="121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g339f541cf5f_1_436"/>
          <p:cNvSpPr txBox="1"/>
          <p:nvPr/>
        </p:nvSpPr>
        <p:spPr>
          <a:xfrm>
            <a:off x="3560773" y="1834659"/>
            <a:ext cx="1210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55425" spcFirstLastPara="1" rIns="55425" wrap="square" tIns="55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g339f541cf5f_1_436"/>
          <p:cNvSpPr txBox="1"/>
          <p:nvPr/>
        </p:nvSpPr>
        <p:spPr>
          <a:xfrm>
            <a:off x="1489177" y="4522064"/>
            <a:ext cx="9231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Retail / Commerce Media | Publishers | CTV | Ad-tech</a:t>
            </a:r>
            <a:endParaRPr b="0" i="0" sz="12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g339f541cf5f_1_436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a2cc77660_0_37"/>
          <p:cNvSpPr txBox="1"/>
          <p:nvPr>
            <p:ph type="title"/>
          </p:nvPr>
        </p:nvSpPr>
        <p:spPr>
          <a:xfrm>
            <a:off x="838200" y="286243"/>
            <a:ext cx="10515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Advertising Operations</a:t>
            </a:r>
            <a:endParaRPr sz="3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g33a2cc77660_0_37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1" name="Google Shape;431;g33a2cc77660_0_37"/>
          <p:cNvSpPr/>
          <p:nvPr/>
        </p:nvSpPr>
        <p:spPr>
          <a:xfrm>
            <a:off x="553325" y="1862625"/>
            <a:ext cx="2483400" cy="3108600"/>
          </a:xfrm>
          <a:prstGeom prst="roundRect">
            <a:avLst>
              <a:gd fmla="val 7955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g33a2cc77660_0_37"/>
          <p:cNvSpPr/>
          <p:nvPr/>
        </p:nvSpPr>
        <p:spPr>
          <a:xfrm>
            <a:off x="553313" y="1456775"/>
            <a:ext cx="2483400" cy="363300"/>
          </a:xfrm>
          <a:prstGeom prst="roundRect">
            <a:avLst>
              <a:gd fmla="val 20578" name="adj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g33a2cc77660_0_37"/>
          <p:cNvSpPr txBox="1"/>
          <p:nvPr/>
        </p:nvSpPr>
        <p:spPr>
          <a:xfrm>
            <a:off x="907817" y="1547578"/>
            <a:ext cx="1896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Sales Operations</a:t>
            </a:r>
            <a:endParaRPr b="1" i="0" sz="1400" u="none" cap="none" strike="noStrike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g33a2cc77660_0_37"/>
          <p:cNvSpPr txBox="1"/>
          <p:nvPr/>
        </p:nvSpPr>
        <p:spPr>
          <a:xfrm>
            <a:off x="617684" y="1969206"/>
            <a:ext cx="2318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Sales Enablement</a:t>
            </a:r>
            <a:endParaRPr b="1" i="0" sz="1000" u="none" cap="none" strike="noStrike">
              <a:solidFill>
                <a:srgbClr val="FE5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g33a2cc77660_0_37"/>
          <p:cNvSpPr txBox="1"/>
          <p:nvPr/>
        </p:nvSpPr>
        <p:spPr>
          <a:xfrm>
            <a:off x="633770" y="2146667"/>
            <a:ext cx="23187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 media kit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Credit Check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Opportunity Management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Sales Pipeline Updates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Revenue forecasting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Contract Management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Account On/Off boarding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Churn Analysis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g33a2cc77660_0_37"/>
          <p:cNvSpPr/>
          <p:nvPr/>
        </p:nvSpPr>
        <p:spPr>
          <a:xfrm>
            <a:off x="3230760" y="1862625"/>
            <a:ext cx="2775300" cy="3084900"/>
          </a:xfrm>
          <a:prstGeom prst="roundRect">
            <a:avLst>
              <a:gd fmla="val 6932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g33a2cc77660_0_37"/>
          <p:cNvSpPr/>
          <p:nvPr/>
        </p:nvSpPr>
        <p:spPr>
          <a:xfrm>
            <a:off x="6200194" y="1862625"/>
            <a:ext cx="2775300" cy="3084900"/>
          </a:xfrm>
          <a:prstGeom prst="roundRect">
            <a:avLst>
              <a:gd fmla="val 620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g33a2cc77660_0_37"/>
          <p:cNvSpPr/>
          <p:nvPr/>
        </p:nvSpPr>
        <p:spPr>
          <a:xfrm>
            <a:off x="3215273" y="1456775"/>
            <a:ext cx="5760300" cy="363300"/>
          </a:xfrm>
          <a:prstGeom prst="roundRect">
            <a:avLst>
              <a:gd fmla="val 20578" name="adj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g33a2cc77660_0_37"/>
          <p:cNvSpPr txBox="1"/>
          <p:nvPr/>
        </p:nvSpPr>
        <p:spPr>
          <a:xfrm>
            <a:off x="4169843" y="1547584"/>
            <a:ext cx="4268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Revenue Enablement (Omni Channel)</a:t>
            </a:r>
            <a:endParaRPr b="1" i="0" sz="1400" u="none" cap="none" strike="noStrike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g33a2cc77660_0_37"/>
          <p:cNvSpPr txBox="1"/>
          <p:nvPr/>
        </p:nvSpPr>
        <p:spPr>
          <a:xfrm>
            <a:off x="3702458" y="1969206"/>
            <a:ext cx="19284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Direct &amp; Programmatic</a:t>
            </a:r>
            <a:endParaRPr b="1" i="0" sz="1000" u="none" cap="none" strike="noStrike">
              <a:solidFill>
                <a:srgbClr val="FE5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33a2cc77660_0_37"/>
          <p:cNvSpPr txBox="1"/>
          <p:nvPr/>
        </p:nvSpPr>
        <p:spPr>
          <a:xfrm>
            <a:off x="6677505" y="1969206"/>
            <a:ext cx="19284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4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Sponsored Products</a:t>
            </a:r>
            <a:endParaRPr b="1" i="0" sz="1400" u="none" cap="none" strike="noStrike">
              <a:solidFill>
                <a:srgbClr val="FE5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33a2cc77660_0_37"/>
          <p:cNvSpPr txBox="1"/>
          <p:nvPr/>
        </p:nvSpPr>
        <p:spPr>
          <a:xfrm>
            <a:off x="3289279" y="2146667"/>
            <a:ext cx="26475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Audiences Generation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 Segmentation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Planning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Buying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Prospecting &amp; Retargeting 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Setup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Trafficking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Pixel Implementation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Screengrabs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QA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Wrap decks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/ Bid Optimization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Deal ID Management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Domain Whitelisting/Blacklisting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&amp; Analytics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g33a2cc77660_0_37"/>
          <p:cNvSpPr txBox="1"/>
          <p:nvPr/>
        </p:nvSpPr>
        <p:spPr>
          <a:xfrm>
            <a:off x="6317290" y="2146667"/>
            <a:ext cx="25827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SKU Management in Seller Central &amp; Supplier Central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Keyword Analysis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Conquesting Keywords Check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Advertiser Onboarding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Set up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Trafficking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Screengrabs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Ad Policy Review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Optimization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Keyword Bidding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Digital Shelf optimization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&amp; Analytics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g33a2cc77660_0_37"/>
          <p:cNvSpPr/>
          <p:nvPr/>
        </p:nvSpPr>
        <p:spPr>
          <a:xfrm>
            <a:off x="9169627" y="1862625"/>
            <a:ext cx="2775300" cy="3084900"/>
          </a:xfrm>
          <a:prstGeom prst="roundRect">
            <a:avLst>
              <a:gd fmla="val 597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rPr b="0" i="0" lang="en-US" sz="1500" u="none" cap="none" strike="noStrike">
                <a:solidFill>
                  <a:srgbClr val="525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g33a2cc77660_0_37"/>
          <p:cNvSpPr/>
          <p:nvPr/>
        </p:nvSpPr>
        <p:spPr>
          <a:xfrm>
            <a:off x="9191175" y="1456775"/>
            <a:ext cx="2724300" cy="363300"/>
          </a:xfrm>
          <a:prstGeom prst="roundRect">
            <a:avLst>
              <a:gd fmla="val 20578" name="adj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g33a2cc77660_0_37"/>
          <p:cNvSpPr txBox="1"/>
          <p:nvPr/>
        </p:nvSpPr>
        <p:spPr>
          <a:xfrm>
            <a:off x="9313012" y="1547574"/>
            <a:ext cx="23610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Finance Operations</a:t>
            </a:r>
            <a:endParaRPr b="1" i="0" sz="1400" u="none" cap="none" strike="noStrike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g33a2cc77660_0_37"/>
          <p:cNvSpPr txBox="1"/>
          <p:nvPr/>
        </p:nvSpPr>
        <p:spPr>
          <a:xfrm>
            <a:off x="9406373" y="1969203"/>
            <a:ext cx="23610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Billing Operations</a:t>
            </a:r>
            <a:endParaRPr b="1" i="0" sz="1000" u="none" cap="none" strike="noStrike">
              <a:solidFill>
                <a:srgbClr val="FE5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g33a2cc77660_0_37"/>
          <p:cNvSpPr txBox="1"/>
          <p:nvPr/>
        </p:nvSpPr>
        <p:spPr>
          <a:xfrm>
            <a:off x="9263254" y="2146667"/>
            <a:ext cx="2483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Delivery Reconciliation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Actualization &amp; Billing 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Invoicing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Accounts Receivables Mgmt.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49" name="Google Shape;449;g33a2cc77660_0_37"/>
          <p:cNvCxnSpPr/>
          <p:nvPr/>
        </p:nvCxnSpPr>
        <p:spPr>
          <a:xfrm>
            <a:off x="515500" y="6271974"/>
            <a:ext cx="11367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50" name="Google Shape;450;g33a2cc77660_0_37"/>
          <p:cNvSpPr/>
          <p:nvPr/>
        </p:nvSpPr>
        <p:spPr>
          <a:xfrm>
            <a:off x="553322" y="5129979"/>
            <a:ext cx="11391600" cy="291600"/>
          </a:xfrm>
          <a:prstGeom prst="rect">
            <a:avLst/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lin ang="5400012" scaled="0"/>
          </a:gra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Standard SLAs</a:t>
            </a:r>
            <a:endParaRPr b="1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g33a2cc77660_0_37"/>
          <p:cNvSpPr txBox="1"/>
          <p:nvPr/>
        </p:nvSpPr>
        <p:spPr>
          <a:xfrm>
            <a:off x="519907" y="5644626"/>
            <a:ext cx="1651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SLA -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 Business day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Quality -</a:t>
            </a:r>
            <a:r>
              <a:rPr b="1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98%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g33a2cc77660_0_37"/>
          <p:cNvSpPr txBox="1"/>
          <p:nvPr/>
        </p:nvSpPr>
        <p:spPr>
          <a:xfrm>
            <a:off x="2521384" y="5503420"/>
            <a:ext cx="2128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2 Hours </a:t>
            </a: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Acknowledge request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4 Hours</a:t>
            </a:r>
            <a:r>
              <a:rPr b="1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Priority tickets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8 hours</a:t>
            </a:r>
            <a:r>
              <a:rPr b="1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 Standard SLA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g33a2cc77660_0_37"/>
          <p:cNvSpPr txBox="1"/>
          <p:nvPr/>
        </p:nvSpPr>
        <p:spPr>
          <a:xfrm>
            <a:off x="4831457" y="5483275"/>
            <a:ext cx="26706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Quality -</a:t>
            </a:r>
            <a:r>
              <a:rPr b="0" i="0" lang="en-US" sz="1100" u="none" cap="none" strike="noStrike">
                <a:solidFill>
                  <a:srgbClr val="EE6F2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97%</a:t>
            </a:r>
            <a:endParaRPr b="1" i="0" sz="11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Escalation - </a:t>
            </a:r>
            <a: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Less than 3%</a:t>
            </a:r>
            <a:endParaRPr b="1" i="0" sz="11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Handle Time - </a:t>
            </a:r>
            <a: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20 Mins per </a:t>
            </a:r>
            <a:b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g33a2cc77660_0_37"/>
          <p:cNvSpPr txBox="1"/>
          <p:nvPr/>
        </p:nvSpPr>
        <p:spPr>
          <a:xfrm>
            <a:off x="7596325" y="5573974"/>
            <a:ext cx="1651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SLA -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 Business day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Reporting Accuracy -</a:t>
            </a:r>
            <a:r>
              <a:rPr b="0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98%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g33a2cc77660_0_37"/>
          <p:cNvSpPr txBox="1"/>
          <p:nvPr/>
        </p:nvSpPr>
        <p:spPr>
          <a:xfrm>
            <a:off x="10075325" y="5644626"/>
            <a:ext cx="1651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SLA -</a:t>
            </a:r>
            <a:r>
              <a:rPr b="0" i="0" lang="en-US" sz="1000" u="none" cap="none" strike="noStrike">
                <a:solidFill>
                  <a:srgbClr val="EE6F2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1 Business day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Accuracy - </a:t>
            </a: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98%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6" name="Google Shape;456;g33a2cc77660_0_37"/>
          <p:cNvCxnSpPr/>
          <p:nvPr/>
        </p:nvCxnSpPr>
        <p:spPr>
          <a:xfrm rot="10800000">
            <a:off x="2267050" y="5130099"/>
            <a:ext cx="0" cy="1068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7" name="Google Shape;457;g33a2cc77660_0_37"/>
          <p:cNvCxnSpPr/>
          <p:nvPr/>
        </p:nvCxnSpPr>
        <p:spPr>
          <a:xfrm rot="10800000">
            <a:off x="4611637" y="5130099"/>
            <a:ext cx="0" cy="1068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8" name="Google Shape;458;g33a2cc77660_0_37"/>
          <p:cNvCxnSpPr/>
          <p:nvPr/>
        </p:nvCxnSpPr>
        <p:spPr>
          <a:xfrm rot="10800000">
            <a:off x="7343823" y="5130099"/>
            <a:ext cx="0" cy="1068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9" name="Google Shape;459;g33a2cc77660_0_37"/>
          <p:cNvCxnSpPr/>
          <p:nvPr/>
        </p:nvCxnSpPr>
        <p:spPr>
          <a:xfrm rot="10800000">
            <a:off x="9782737" y="5130099"/>
            <a:ext cx="0" cy="1068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60" name="Google Shape;460;g33a2cc77660_0_37"/>
          <p:cNvSpPr txBox="1"/>
          <p:nvPr/>
        </p:nvSpPr>
        <p:spPr>
          <a:xfrm>
            <a:off x="692000" y="3498336"/>
            <a:ext cx="2318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Account Management</a:t>
            </a:r>
            <a:endParaRPr b="1" i="0" sz="1000" u="none" cap="none" strike="noStrike">
              <a:solidFill>
                <a:srgbClr val="FE5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33a2cc77660_0_37"/>
          <p:cNvSpPr txBox="1"/>
          <p:nvPr/>
        </p:nvSpPr>
        <p:spPr>
          <a:xfrm>
            <a:off x="633770" y="3629418"/>
            <a:ext cx="2318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Account Strategy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6375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○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Enterprise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6375" lvl="1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○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 &amp; Long Tail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Brand Spend Research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Success &amp; Adoption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Upsell / Cross Selling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g33a2cc77660_0_37"/>
          <p:cNvSpPr txBox="1"/>
          <p:nvPr/>
        </p:nvSpPr>
        <p:spPr>
          <a:xfrm>
            <a:off x="9219244" y="3069000"/>
            <a:ext cx="2670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Inventory Forecasting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Inventory Tiering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Inventory Calendaring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Pricing Management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Lockout discounts, Pricing and Rate card roll outs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Yield Analytics &amp; Insights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Revenue Optimization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3a2cc77660_0_37"/>
          <p:cNvSpPr txBox="1"/>
          <p:nvPr/>
        </p:nvSpPr>
        <p:spPr>
          <a:xfrm>
            <a:off x="9196421" y="2841271"/>
            <a:ext cx="270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Montserrat"/>
                <a:ea typeface="Montserrat"/>
                <a:cs typeface="Montserrat"/>
                <a:sym typeface="Montserrat"/>
              </a:rPr>
              <a:t>Yield Management</a:t>
            </a:r>
            <a:endParaRPr b="0" i="0" sz="1200" u="none" cap="none" strike="noStrike">
              <a:solidFill>
                <a:srgbClr val="FE5E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218d75d89_10_9"/>
          <p:cNvSpPr txBox="1"/>
          <p:nvPr>
            <p:ph type="title"/>
          </p:nvPr>
        </p:nvSpPr>
        <p:spPr>
          <a:xfrm>
            <a:off x="838200" y="210043"/>
            <a:ext cx="10515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Measurement &amp; Insights Operations</a:t>
            </a:r>
            <a:endParaRPr sz="3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g33218d75d89_10_9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1" name="Google Shape;471;g33218d75d89_10_9"/>
          <p:cNvSpPr txBox="1"/>
          <p:nvPr/>
        </p:nvSpPr>
        <p:spPr>
          <a:xfrm>
            <a:off x="838200" y="702725"/>
            <a:ext cx="1051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Inter"/>
                <a:ea typeface="Inter"/>
                <a:cs typeface="Inter"/>
                <a:sym typeface="Inter"/>
              </a:rPr>
              <a:t>Data Query - Extraction - Cleansing - Synthesizing - Reporting - Visualization - Insights</a:t>
            </a:r>
            <a:endParaRPr b="0" i="0" sz="1200" u="none" cap="none" strike="noStrike">
              <a:solidFill>
                <a:srgbClr val="D8D8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g33218d75d89_10_9"/>
          <p:cNvSpPr/>
          <p:nvPr/>
        </p:nvSpPr>
        <p:spPr>
          <a:xfrm>
            <a:off x="3328226" y="1293708"/>
            <a:ext cx="2740800" cy="525900"/>
          </a:xfrm>
          <a:prstGeom prst="roundRect">
            <a:avLst>
              <a:gd fmla="val 15336" name="adj"/>
            </a:avLst>
          </a:prstGeom>
          <a:solidFill>
            <a:srgbClr val="585A5C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g33218d75d89_10_9"/>
          <p:cNvSpPr txBox="1"/>
          <p:nvPr/>
        </p:nvSpPr>
        <p:spPr>
          <a:xfrm>
            <a:off x="3626452" y="1359398"/>
            <a:ext cx="2144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 Campaign Analysis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 Analysis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g33218d75d89_10_9"/>
          <p:cNvSpPr/>
          <p:nvPr/>
        </p:nvSpPr>
        <p:spPr>
          <a:xfrm>
            <a:off x="3328235" y="1879675"/>
            <a:ext cx="2740800" cy="3561600"/>
          </a:xfrm>
          <a:prstGeom prst="roundRect">
            <a:avLst>
              <a:gd fmla="val 581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510"/>
              </a:srgbClr>
            </a:outerShdw>
          </a:effectLst>
        </p:spPr>
        <p:txBody>
          <a:bodyPr anchorCtr="0" anchor="ctr" bIns="27725" lIns="55450" spcFirstLastPara="1" rIns="55450" wrap="square" tIns="2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g33218d75d89_10_9"/>
          <p:cNvSpPr txBox="1"/>
          <p:nvPr/>
        </p:nvSpPr>
        <p:spPr>
          <a:xfrm>
            <a:off x="3383745" y="1960192"/>
            <a:ext cx="2637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Audience Strategy &amp; Activation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new audience groups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 Segmentation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Audience study &amp; insight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Forecasting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g33218d75d89_10_9"/>
          <p:cNvSpPr txBox="1"/>
          <p:nvPr/>
        </p:nvSpPr>
        <p:spPr>
          <a:xfrm>
            <a:off x="3383746" y="2993536"/>
            <a:ext cx="2419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545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User Journey Mapping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Tracking pixel data and mapping user journey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personas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Site analysis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g33218d75d89_10_9"/>
          <p:cNvSpPr txBox="1"/>
          <p:nvPr/>
        </p:nvSpPr>
        <p:spPr>
          <a:xfrm>
            <a:off x="3383746" y="4026879"/>
            <a:ext cx="230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Market Research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Competitor analysis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Trend analysis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g33218d75d89_10_9"/>
          <p:cNvSpPr txBox="1"/>
          <p:nvPr/>
        </p:nvSpPr>
        <p:spPr>
          <a:xfrm>
            <a:off x="3383746" y="4752423"/>
            <a:ext cx="2558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Integrations / Connections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data connecters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Building dashboards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79" name="Google Shape;479;g33218d75d89_10_9"/>
          <p:cNvCxnSpPr/>
          <p:nvPr/>
        </p:nvCxnSpPr>
        <p:spPr>
          <a:xfrm>
            <a:off x="3328228" y="2900164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0" name="Google Shape;480;g33218d75d89_10_9"/>
          <p:cNvCxnSpPr/>
          <p:nvPr/>
        </p:nvCxnSpPr>
        <p:spPr>
          <a:xfrm>
            <a:off x="3328228" y="3933507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1" name="Google Shape;481;g33218d75d89_10_9"/>
          <p:cNvCxnSpPr/>
          <p:nvPr/>
        </p:nvCxnSpPr>
        <p:spPr>
          <a:xfrm>
            <a:off x="3328228" y="4659051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82" name="Google Shape;482;g33218d75d89_10_9"/>
          <p:cNvSpPr/>
          <p:nvPr/>
        </p:nvSpPr>
        <p:spPr>
          <a:xfrm>
            <a:off x="6233789" y="1293714"/>
            <a:ext cx="2740800" cy="525900"/>
          </a:xfrm>
          <a:prstGeom prst="roundRect">
            <a:avLst>
              <a:gd fmla="val 15723" name="adj"/>
            </a:avLst>
          </a:prstGeom>
          <a:solidFill>
            <a:srgbClr val="585A5C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g33218d75d89_10_9"/>
          <p:cNvSpPr txBox="1"/>
          <p:nvPr/>
        </p:nvSpPr>
        <p:spPr>
          <a:xfrm>
            <a:off x="6393611" y="1359407"/>
            <a:ext cx="2558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 Campaign Analysis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g33218d75d89_10_9"/>
          <p:cNvSpPr/>
          <p:nvPr/>
        </p:nvSpPr>
        <p:spPr>
          <a:xfrm>
            <a:off x="6233792" y="1879682"/>
            <a:ext cx="2740800" cy="3561600"/>
          </a:xfrm>
          <a:prstGeom prst="roundRect">
            <a:avLst>
              <a:gd fmla="val 581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510"/>
              </a:srgbClr>
            </a:outerShdw>
          </a:effectLst>
        </p:spPr>
        <p:txBody>
          <a:bodyPr anchorCtr="0" anchor="ctr" bIns="27725" lIns="55450" spcFirstLastPara="1" rIns="55450" wrap="square" tIns="2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g33218d75d89_10_9"/>
          <p:cNvSpPr txBox="1"/>
          <p:nvPr/>
        </p:nvSpPr>
        <p:spPr>
          <a:xfrm>
            <a:off x="6289304" y="1960198"/>
            <a:ext cx="2637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 Reporting</a:t>
            </a:r>
            <a:endParaRPr b="0" i="0" sz="11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Daily Pacing reports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performance report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Performance trend insights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g33218d75d89_10_9"/>
          <p:cNvSpPr txBox="1"/>
          <p:nvPr/>
        </p:nvSpPr>
        <p:spPr>
          <a:xfrm>
            <a:off x="6289305" y="4037208"/>
            <a:ext cx="2558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Key Campaign Metrics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Visibility (Impressions, Clicks)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ROAS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Orders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Budgets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Dayparing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7" name="Google Shape;487;g33218d75d89_10_9"/>
          <p:cNvCxnSpPr/>
          <p:nvPr/>
        </p:nvCxnSpPr>
        <p:spPr>
          <a:xfrm>
            <a:off x="6233787" y="2804651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8" name="Google Shape;488;g33218d75d89_10_9"/>
          <p:cNvCxnSpPr/>
          <p:nvPr/>
        </p:nvCxnSpPr>
        <p:spPr>
          <a:xfrm>
            <a:off x="6233787" y="3908556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89" name="Google Shape;489;g33218d75d89_10_9"/>
          <p:cNvSpPr/>
          <p:nvPr/>
        </p:nvSpPr>
        <p:spPr>
          <a:xfrm>
            <a:off x="9127755" y="1293714"/>
            <a:ext cx="2740800" cy="525900"/>
          </a:xfrm>
          <a:prstGeom prst="roundRect">
            <a:avLst>
              <a:gd fmla="val 12430" name="adj"/>
            </a:avLst>
          </a:prstGeom>
          <a:solidFill>
            <a:srgbClr val="585A5C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0" name="Google Shape;490;g33218d75d89_10_9"/>
          <p:cNvSpPr txBox="1"/>
          <p:nvPr/>
        </p:nvSpPr>
        <p:spPr>
          <a:xfrm>
            <a:off x="9347404" y="1359398"/>
            <a:ext cx="2301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Post Campaign Analysis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Upsell</a:t>
            </a:r>
            <a:endParaRPr b="1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g33218d75d89_10_9"/>
          <p:cNvSpPr/>
          <p:nvPr/>
        </p:nvSpPr>
        <p:spPr>
          <a:xfrm>
            <a:off x="9127751" y="1879682"/>
            <a:ext cx="2740800" cy="3561600"/>
          </a:xfrm>
          <a:prstGeom prst="roundRect">
            <a:avLst>
              <a:gd fmla="val 5811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510"/>
              </a:srgbClr>
            </a:outerShdw>
          </a:effectLst>
        </p:spPr>
        <p:txBody>
          <a:bodyPr anchorCtr="0" anchor="ctr" bIns="27725" lIns="55450" spcFirstLastPara="1" rIns="55450" wrap="square" tIns="2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g33218d75d89_10_9"/>
          <p:cNvSpPr txBox="1"/>
          <p:nvPr/>
        </p:nvSpPr>
        <p:spPr>
          <a:xfrm>
            <a:off x="9183266" y="1960198"/>
            <a:ext cx="263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 Insights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Wrapdecks - MBR, QBR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 campaign performance insights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Post campaign report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93" name="Google Shape;493;g33218d75d89_10_9"/>
          <p:cNvCxnSpPr/>
          <p:nvPr/>
        </p:nvCxnSpPr>
        <p:spPr>
          <a:xfrm>
            <a:off x="9127749" y="2858154"/>
            <a:ext cx="274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94" name="Google Shape;494;g33218d75d89_10_9"/>
          <p:cNvSpPr txBox="1"/>
          <p:nvPr/>
        </p:nvSpPr>
        <p:spPr>
          <a:xfrm>
            <a:off x="9183266" y="3063410"/>
            <a:ext cx="263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545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Post Campaign Reports - PCR</a:t>
            </a:r>
            <a:endParaRPr b="0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Campaign Metrics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Trend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Similar campaign comparison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Industry comparison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By campaign, placement, creative, channel, demography, geo reports and insights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 to market plan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32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Observations and recommendations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g33218d75d89_10_9"/>
          <p:cNvSpPr txBox="1"/>
          <p:nvPr/>
        </p:nvSpPr>
        <p:spPr>
          <a:xfrm>
            <a:off x="6289316" y="2933303"/>
            <a:ext cx="2893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5545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Campaign Monitoring</a:t>
            </a:r>
            <a:endParaRPr b="0" i="0" sz="9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4082" lvl="0" marL="237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Good performance, Good pacing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4082" lvl="0" marL="237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Good performance, Bad pacing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4082" lvl="0" marL="237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Bad Performance, Good Pacing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4082" lvl="0" marL="237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Char char="●"/>
            </a:pPr>
            <a:r>
              <a:rPr b="0" i="0" lang="en-US" sz="1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Bad Performance, Bad pacing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g33218d75d89_10_9"/>
          <p:cNvSpPr/>
          <p:nvPr/>
        </p:nvSpPr>
        <p:spPr>
          <a:xfrm>
            <a:off x="486025" y="1879675"/>
            <a:ext cx="2558100" cy="3561600"/>
          </a:xfrm>
          <a:prstGeom prst="roundRect">
            <a:avLst>
              <a:gd fmla="val 5302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0" i="0" sz="1000" u="none" cap="none" strike="noStrike">
              <a:solidFill>
                <a:srgbClr val="5254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g33218d75d89_10_9"/>
          <p:cNvSpPr/>
          <p:nvPr/>
        </p:nvSpPr>
        <p:spPr>
          <a:xfrm>
            <a:off x="481674" y="1313733"/>
            <a:ext cx="2637000" cy="523800"/>
          </a:xfrm>
          <a:prstGeom prst="roundRect">
            <a:avLst>
              <a:gd fmla="val 20578" name="adj"/>
            </a:avLst>
          </a:prstGeom>
          <a:solidFill>
            <a:srgbClr val="FE5E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15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525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g33218d75d89_10_9"/>
          <p:cNvSpPr txBox="1"/>
          <p:nvPr/>
        </p:nvSpPr>
        <p:spPr>
          <a:xfrm>
            <a:off x="694081" y="1425377"/>
            <a:ext cx="2177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Measurement </a:t>
            </a:r>
            <a:br>
              <a:rPr b="1" i="0" lang="en-US" sz="11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en-US" sz="1100" u="none" cap="none" strike="noStrike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Operations</a:t>
            </a:r>
            <a:endParaRPr b="1" i="0" sz="1100" u="none" cap="none" strike="noStrike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g33218d75d89_10_9"/>
          <p:cNvSpPr txBox="1"/>
          <p:nvPr/>
        </p:nvSpPr>
        <p:spPr>
          <a:xfrm>
            <a:off x="750568" y="2009275"/>
            <a:ext cx="19740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i="0" lang="en-US" sz="1000" u="none" cap="none" strike="noStrike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Reporting &amp; Insights</a:t>
            </a:r>
            <a:endParaRPr b="1" i="0" sz="1000" u="none" cap="none" strike="noStrike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g33218d75d89_10_9"/>
          <p:cNvSpPr txBox="1"/>
          <p:nvPr/>
        </p:nvSpPr>
        <p:spPr>
          <a:xfrm>
            <a:off x="617403" y="2219408"/>
            <a:ext cx="21369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-20955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●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extraction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●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Validation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●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Tableau Dashboards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Creation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Maintenance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●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Report Management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Inventory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Revenue realization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3rd Party discrepancy 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Measurement Tag validation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Daily Pacing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Post campaign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1" marL="55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○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MBR &amp; QBR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09550" lvl="0" marL="279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"/>
              <a:buChar char="●"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Wrap Decks</a:t>
            </a:r>
            <a:endParaRPr b="0" i="0" sz="1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g33218d75d89_10_9"/>
          <p:cNvSpPr/>
          <p:nvPr/>
        </p:nvSpPr>
        <p:spPr>
          <a:xfrm>
            <a:off x="5027337" y="5752187"/>
            <a:ext cx="1979400" cy="650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Daily Pacing Report</a:t>
            </a:r>
            <a:endParaRPr b="1" sz="1300">
              <a:solidFill>
                <a:srgbClr val="F26F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g33218d75d89_10_9"/>
          <p:cNvSpPr/>
          <p:nvPr/>
        </p:nvSpPr>
        <p:spPr>
          <a:xfrm>
            <a:off x="7143137" y="5752187"/>
            <a:ext cx="2144100" cy="650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Campaign </a:t>
            </a:r>
            <a:br>
              <a:rPr b="1" lang="en-US" sz="1300">
                <a:latin typeface="Inter"/>
                <a:ea typeface="Inter"/>
                <a:cs typeface="Inter"/>
                <a:sym typeface="Inter"/>
              </a:rPr>
            </a:b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Performance Report</a:t>
            </a:r>
            <a:endParaRPr b="1" sz="1300">
              <a:solidFill>
                <a:srgbClr val="F26F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g33218d75d89_10_9"/>
          <p:cNvSpPr/>
          <p:nvPr/>
        </p:nvSpPr>
        <p:spPr>
          <a:xfrm>
            <a:off x="9423637" y="5752187"/>
            <a:ext cx="2136900" cy="650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Post </a:t>
            </a:r>
            <a:br>
              <a:rPr b="1" lang="en-US" sz="1300">
                <a:latin typeface="Inter"/>
                <a:ea typeface="Inter"/>
                <a:cs typeface="Inter"/>
                <a:sym typeface="Inter"/>
              </a:rPr>
            </a:b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Campaign Analysis</a:t>
            </a:r>
            <a:endParaRPr b="1" sz="1300">
              <a:solidFill>
                <a:srgbClr val="F26F2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g33218d75d89_10_9"/>
          <p:cNvSpPr txBox="1"/>
          <p:nvPr/>
        </p:nvSpPr>
        <p:spPr>
          <a:xfrm>
            <a:off x="1452337" y="5818869"/>
            <a:ext cx="142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rPr>
              <a:t>Sample Reports</a:t>
            </a:r>
            <a:endParaRPr b="1" sz="1700">
              <a:solidFill>
                <a:srgbClr val="EEEEE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5" name="Google Shape;505;g33218d75d89_1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15" y="5785363"/>
            <a:ext cx="507630" cy="50762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3218d75d89_10_9"/>
          <p:cNvSpPr/>
          <p:nvPr/>
        </p:nvSpPr>
        <p:spPr>
          <a:xfrm>
            <a:off x="2860175" y="5752187"/>
            <a:ext cx="1979400" cy="650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latin typeface="Inter"/>
                <a:ea typeface="Inter"/>
                <a:cs typeface="Inter"/>
                <a:sym typeface="Inter"/>
              </a:rPr>
              <a:t>Brand Insights</a:t>
            </a:r>
            <a:endParaRPr b="1"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a2cc77660_0_228"/>
          <p:cNvSpPr txBox="1"/>
          <p:nvPr>
            <p:ph type="title"/>
          </p:nvPr>
        </p:nvSpPr>
        <p:spPr>
          <a:xfrm>
            <a:off x="838200" y="591043"/>
            <a:ext cx="10515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Creative Operations</a:t>
            </a:r>
            <a:endParaRPr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g33a2cc77660_0_228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4" name="Google Shape;514;g33a2cc77660_0_228"/>
          <p:cNvSpPr txBox="1"/>
          <p:nvPr/>
        </p:nvSpPr>
        <p:spPr>
          <a:xfrm>
            <a:off x="850933" y="2112148"/>
            <a:ext cx="18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PROGRAM MANAGEMENT             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5" name="Google Shape;515;g33a2cc77660_0_228"/>
          <p:cNvGrpSpPr/>
          <p:nvPr/>
        </p:nvGrpSpPr>
        <p:grpSpPr>
          <a:xfrm>
            <a:off x="1442348" y="1491297"/>
            <a:ext cx="609443" cy="609443"/>
            <a:chOff x="1502229" y="60840672"/>
            <a:chExt cx="797700" cy="797700"/>
          </a:xfrm>
        </p:grpSpPr>
        <p:sp>
          <p:nvSpPr>
            <p:cNvPr id="516" name="Google Shape;516;g33a2cc77660_0_228"/>
            <p:cNvSpPr/>
            <p:nvPr/>
          </p:nvSpPr>
          <p:spPr>
            <a:xfrm>
              <a:off x="1502229" y="60840672"/>
              <a:ext cx="797700" cy="797700"/>
            </a:xfrm>
            <a:prstGeom prst="ellipse">
              <a:avLst/>
            </a:prstGeom>
            <a:solidFill>
              <a:srgbClr val="585A5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17" name="Google Shape;517;g33a2cc77660_0_2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2545" y="60991789"/>
              <a:ext cx="497049" cy="4970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g33a2cc77660_0_228"/>
          <p:cNvSpPr txBox="1"/>
          <p:nvPr/>
        </p:nvSpPr>
        <p:spPr>
          <a:xfrm>
            <a:off x="1009155" y="3620766"/>
            <a:ext cx="166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ART DIRECTION TEAM</a:t>
            </a:r>
            <a:endParaRPr b="1"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9" name="Google Shape;519;g33a2cc77660_0_228"/>
          <p:cNvGrpSpPr/>
          <p:nvPr/>
        </p:nvGrpSpPr>
        <p:grpSpPr>
          <a:xfrm>
            <a:off x="1431856" y="2999915"/>
            <a:ext cx="609443" cy="609443"/>
            <a:chOff x="1488496" y="62839485"/>
            <a:chExt cx="797700" cy="797700"/>
          </a:xfrm>
        </p:grpSpPr>
        <p:sp>
          <p:nvSpPr>
            <p:cNvPr id="520" name="Google Shape;520;g33a2cc77660_0_228"/>
            <p:cNvSpPr/>
            <p:nvPr/>
          </p:nvSpPr>
          <p:spPr>
            <a:xfrm>
              <a:off x="1488496" y="62839485"/>
              <a:ext cx="797700" cy="797700"/>
            </a:xfrm>
            <a:prstGeom prst="ellipse">
              <a:avLst/>
            </a:prstGeom>
            <a:solidFill>
              <a:srgbClr val="585A5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21" name="Google Shape;521;g33a2cc77660_0_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3087" y="63017000"/>
              <a:ext cx="560979" cy="4442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g33a2cc77660_0_228"/>
          <p:cNvSpPr txBox="1"/>
          <p:nvPr/>
        </p:nvSpPr>
        <p:spPr>
          <a:xfrm>
            <a:off x="945506" y="5122049"/>
            <a:ext cx="1594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DESIGN &amp; DEVELOPMENT TEAM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3" name="Google Shape;523;g33a2cc77660_0_228"/>
          <p:cNvGrpSpPr/>
          <p:nvPr/>
        </p:nvGrpSpPr>
        <p:grpSpPr>
          <a:xfrm>
            <a:off x="1433023" y="4508532"/>
            <a:ext cx="602338" cy="602108"/>
            <a:chOff x="1490023" y="64892319"/>
            <a:chExt cx="788400" cy="788100"/>
          </a:xfrm>
        </p:grpSpPr>
        <p:sp>
          <p:nvSpPr>
            <p:cNvPr id="524" name="Google Shape;524;g33a2cc77660_0_228"/>
            <p:cNvSpPr/>
            <p:nvPr/>
          </p:nvSpPr>
          <p:spPr>
            <a:xfrm>
              <a:off x="1490023" y="64892319"/>
              <a:ext cx="788400" cy="788100"/>
            </a:xfrm>
            <a:prstGeom prst="ellipse">
              <a:avLst/>
            </a:prstGeom>
            <a:solidFill>
              <a:srgbClr val="585A5C"/>
            </a:solidFill>
            <a:ln>
              <a:noFill/>
            </a:ln>
          </p:spPr>
          <p:txBody>
            <a:bodyPr anchorCtr="0" anchor="ctr" bIns="121925" lIns="121925" spcFirstLastPara="1" rIns="121925" wrap="square" tIns="12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25" name="Google Shape;525;g33a2cc77660_0_2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65235" y="65067750"/>
              <a:ext cx="437962" cy="439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g33a2cc77660_0_228"/>
          <p:cNvSpPr txBox="1"/>
          <p:nvPr/>
        </p:nvSpPr>
        <p:spPr>
          <a:xfrm>
            <a:off x="655196" y="2476015"/>
            <a:ext cx="224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CENTRALIZED OPS</a:t>
            </a:r>
            <a:br>
              <a:rPr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Single communication point for all operations makes it easier for clients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g33a2cc77660_0_228"/>
          <p:cNvSpPr txBox="1"/>
          <p:nvPr/>
        </p:nvSpPr>
        <p:spPr>
          <a:xfrm>
            <a:off x="683540" y="3984633"/>
            <a:ext cx="2190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IDEATION</a:t>
            </a:r>
            <a:br>
              <a:rPr b="1"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Generate campaign ideas and new and relevant creative concepts 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g33a2cc77660_0_228"/>
          <p:cNvSpPr txBox="1"/>
          <p:nvPr/>
        </p:nvSpPr>
        <p:spPr>
          <a:xfrm>
            <a:off x="573677" y="5627384"/>
            <a:ext cx="2316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DESIGNERS</a:t>
            </a:r>
            <a:br>
              <a:rPr b="1"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team designs all type of creative collaterals from a simple static design to a 3D animated video. 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9" name="Google Shape;529;g33a2cc77660_0_228"/>
          <p:cNvCxnSpPr/>
          <p:nvPr/>
        </p:nvCxnSpPr>
        <p:spPr>
          <a:xfrm>
            <a:off x="705885" y="2464607"/>
            <a:ext cx="2222782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0" name="Google Shape;530;g33a2cc77660_0_228"/>
          <p:cNvCxnSpPr/>
          <p:nvPr/>
        </p:nvCxnSpPr>
        <p:spPr>
          <a:xfrm>
            <a:off x="705885" y="3973224"/>
            <a:ext cx="2222782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1" name="Google Shape;531;g33a2cc77660_0_228"/>
          <p:cNvSpPr txBox="1"/>
          <p:nvPr/>
        </p:nvSpPr>
        <p:spPr>
          <a:xfrm>
            <a:off x="759902" y="6446701"/>
            <a:ext cx="1943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lang="en-US" sz="1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Turn Around Time</a:t>
            </a:r>
            <a:endParaRPr sz="3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32" name="Google Shape;532;g33a2cc77660_0_228"/>
          <p:cNvCxnSpPr/>
          <p:nvPr/>
        </p:nvCxnSpPr>
        <p:spPr>
          <a:xfrm>
            <a:off x="607102" y="6282267"/>
            <a:ext cx="2331193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3" name="Google Shape;533;g33a2cc77660_0_228"/>
          <p:cNvSpPr/>
          <p:nvPr/>
        </p:nvSpPr>
        <p:spPr>
          <a:xfrm>
            <a:off x="3602750" y="1493043"/>
            <a:ext cx="8387110" cy="4691376"/>
          </a:xfrm>
          <a:prstGeom prst="roundRect">
            <a:avLst>
              <a:gd fmla="val 5811" name="adj"/>
            </a:avLst>
          </a:prstGeom>
          <a:solidFill>
            <a:srgbClr val="000000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ctr" dir="5400000" dist="76200">
              <a:srgbClr val="000000">
                <a:alpha val="14900"/>
              </a:srgbClr>
            </a:outerShdw>
          </a:effectLst>
        </p:spPr>
        <p:txBody>
          <a:bodyPr anchorCtr="0" anchor="ctr" bIns="27725" lIns="55450" spcFirstLastPara="1" rIns="55450" wrap="square" tIns="27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g33a2cc77660_0_228"/>
          <p:cNvSpPr txBox="1"/>
          <p:nvPr/>
        </p:nvSpPr>
        <p:spPr>
          <a:xfrm>
            <a:off x="3759058" y="1526568"/>
            <a:ext cx="327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Our Retail &amp; Content Services</a:t>
            </a:r>
            <a:endParaRPr b="1" sz="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g33a2cc77660_0_228"/>
          <p:cNvSpPr txBox="1"/>
          <p:nvPr/>
        </p:nvSpPr>
        <p:spPr>
          <a:xfrm>
            <a:off x="3941644" y="2427600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 Copy Services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g33a2cc77660_0_228"/>
          <p:cNvSpPr txBox="1"/>
          <p:nvPr/>
        </p:nvSpPr>
        <p:spPr>
          <a:xfrm>
            <a:off x="6035634" y="2427600"/>
            <a:ext cx="1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 Design &amp; Production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g33a2cc77660_0_228"/>
          <p:cNvSpPr txBox="1"/>
          <p:nvPr/>
        </p:nvSpPr>
        <p:spPr>
          <a:xfrm>
            <a:off x="8042375" y="2427600"/>
            <a:ext cx="1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Rich Media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g33a2cc77660_0_228"/>
          <p:cNvSpPr txBox="1"/>
          <p:nvPr/>
        </p:nvSpPr>
        <p:spPr>
          <a:xfrm>
            <a:off x="9787367" y="2427600"/>
            <a:ext cx="1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Dynamic Ad content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g33a2cc77660_0_228"/>
          <p:cNvSpPr txBox="1"/>
          <p:nvPr/>
        </p:nvSpPr>
        <p:spPr>
          <a:xfrm>
            <a:off x="3801925" y="3475169"/>
            <a:ext cx="182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Storefront / Product Page Design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g33a2cc77660_0_228"/>
          <p:cNvSpPr txBox="1"/>
          <p:nvPr/>
        </p:nvSpPr>
        <p:spPr>
          <a:xfrm>
            <a:off x="6035634" y="3475169"/>
            <a:ext cx="182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Playable Microsite </a:t>
            </a:r>
            <a:endParaRPr b="1" sz="10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Ads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g33a2cc77660_0_228"/>
          <p:cNvSpPr txBox="1"/>
          <p:nvPr/>
        </p:nvSpPr>
        <p:spPr>
          <a:xfrm>
            <a:off x="8042375" y="3543711"/>
            <a:ext cx="1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Shoppable Ads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g33a2cc77660_0_228"/>
          <p:cNvSpPr txBox="1"/>
          <p:nvPr/>
        </p:nvSpPr>
        <p:spPr>
          <a:xfrm>
            <a:off x="9908912" y="3543711"/>
            <a:ext cx="1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3d / AR / VR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43" name="Google Shape;543;g33a2cc77660_0_228"/>
          <p:cNvCxnSpPr/>
          <p:nvPr/>
        </p:nvCxnSpPr>
        <p:spPr>
          <a:xfrm flipH="1" rot="10800000">
            <a:off x="3759058" y="4247164"/>
            <a:ext cx="8100321" cy="18724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g33a2cc77660_0_228"/>
          <p:cNvSpPr/>
          <p:nvPr/>
        </p:nvSpPr>
        <p:spPr>
          <a:xfrm>
            <a:off x="6181351" y="4071833"/>
            <a:ext cx="3342878" cy="369345"/>
          </a:xfrm>
          <a:prstGeom prst="roundRect">
            <a:avLst>
              <a:gd fmla="val 50000" name="adj"/>
            </a:avLst>
          </a:prstGeom>
          <a:solidFill>
            <a:srgbClr val="585A5C"/>
          </a:solidFill>
          <a:ln>
            <a:noFill/>
          </a:ln>
        </p:spPr>
        <p:txBody>
          <a:bodyPr anchorCtr="0" anchor="ctr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Creative Types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g33a2cc77660_0_228"/>
          <p:cNvSpPr txBox="1"/>
          <p:nvPr/>
        </p:nvSpPr>
        <p:spPr>
          <a:xfrm>
            <a:off x="4109259" y="1969162"/>
            <a:ext cx="1290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Craft persuasive and concise ad text tailored to captivate and compel target audiences.</a:t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g33a2cc77660_0_228"/>
          <p:cNvSpPr txBox="1"/>
          <p:nvPr/>
        </p:nvSpPr>
        <p:spPr>
          <a:xfrm>
            <a:off x="6057962" y="1980177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Develop visually compelling advertisements optimized for digital platforms and brand resonance.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7" name="Google Shape;547;g33a2cc77660_0_228"/>
          <p:cNvSpPr txBox="1"/>
          <p:nvPr/>
        </p:nvSpPr>
        <p:spPr>
          <a:xfrm>
            <a:off x="8064703" y="1980184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engaging and interactive ad formats, including videos and animations, to enhance user experience.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8" name="Google Shape;548;g33a2cc77660_0_228"/>
          <p:cNvSpPr txBox="1"/>
          <p:nvPr/>
        </p:nvSpPr>
        <p:spPr>
          <a:xfrm>
            <a:off x="9874616" y="1980184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Generate real-time personalized ad elements, adapting to user behavior and preferences dynamically.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9" name="Google Shape;549;g33a2cc77660_0_228"/>
          <p:cNvSpPr txBox="1"/>
          <p:nvPr/>
        </p:nvSpPr>
        <p:spPr>
          <a:xfrm>
            <a:off x="3896030" y="2982973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Design visually appealing and user-friendly digital storefronts or product pages for optimal online shopping experiences.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0" name="Google Shape;550;g33a2cc77660_0_228"/>
          <p:cNvSpPr txBox="1"/>
          <p:nvPr/>
        </p:nvSpPr>
        <p:spPr>
          <a:xfrm>
            <a:off x="6057962" y="2982973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Develop interactive Microsoft ads that users can engage with, providing an immersive and entertaining experience.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1" name="Google Shape;551;g33a2cc77660_0_228"/>
          <p:cNvSpPr txBox="1"/>
          <p:nvPr/>
        </p:nvSpPr>
        <p:spPr>
          <a:xfrm>
            <a:off x="8151952" y="2982973"/>
            <a:ext cx="1717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Craft ads with direct shopping functionality, allowing users to seamlessly make purchases within the ad experience.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2" name="Google Shape;552;g33a2cc77660_0_228"/>
          <p:cNvSpPr txBox="1"/>
          <p:nvPr/>
        </p:nvSpPr>
        <p:spPr>
          <a:xfrm>
            <a:off x="10045824" y="2929421"/>
            <a:ext cx="17175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Implement cutting-edge 3D, Augmented Reality (AR), or Virtual Reality (VR) elements for immersive and innovative digital experiences.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3" name="Google Shape;553;g33a2cc77660_0_228"/>
          <p:cNvCxnSpPr/>
          <p:nvPr/>
        </p:nvCxnSpPr>
        <p:spPr>
          <a:xfrm>
            <a:off x="5757827" y="1932185"/>
            <a:ext cx="9447" cy="2017245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33a2cc77660_0_228"/>
          <p:cNvCxnSpPr/>
          <p:nvPr/>
        </p:nvCxnSpPr>
        <p:spPr>
          <a:xfrm>
            <a:off x="7939067" y="1932185"/>
            <a:ext cx="9447" cy="2017245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33a2cc77660_0_228"/>
          <p:cNvCxnSpPr/>
          <p:nvPr/>
        </p:nvCxnSpPr>
        <p:spPr>
          <a:xfrm>
            <a:off x="9858558" y="1932185"/>
            <a:ext cx="9447" cy="2017245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56" name="Google Shape;556;g33a2cc77660_0_228"/>
          <p:cNvSpPr txBox="1"/>
          <p:nvPr/>
        </p:nvSpPr>
        <p:spPr>
          <a:xfrm>
            <a:off x="3810770" y="4295544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Display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g33a2cc77660_0_228"/>
          <p:cNvSpPr txBox="1"/>
          <p:nvPr/>
        </p:nvSpPr>
        <p:spPr>
          <a:xfrm>
            <a:off x="3807747" y="4502025"/>
            <a:ext cx="567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Text &amp; Image Ads, Rich Media Ads, Dynamic Ads, Native Ads, Trueview &amp; Lightbox Ads</a:t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g33a2cc77660_0_228"/>
          <p:cNvSpPr txBox="1"/>
          <p:nvPr/>
        </p:nvSpPr>
        <p:spPr>
          <a:xfrm>
            <a:off x="3810770" y="4696929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Native &amp; Social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g33a2cc77660_0_228"/>
          <p:cNvSpPr txBox="1"/>
          <p:nvPr/>
        </p:nvSpPr>
        <p:spPr>
          <a:xfrm>
            <a:off x="3807747" y="4903411"/>
            <a:ext cx="567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Sponsored Ads, In-feed promoted content, Native Search Ads, In-Feed Social Ads</a:t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g33a2cc77660_0_228"/>
          <p:cNvSpPr txBox="1"/>
          <p:nvPr/>
        </p:nvSpPr>
        <p:spPr>
          <a:xfrm>
            <a:off x="3810770" y="5098314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Video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1" name="Google Shape;561;g33a2cc77660_0_228"/>
          <p:cNvSpPr txBox="1"/>
          <p:nvPr/>
        </p:nvSpPr>
        <p:spPr>
          <a:xfrm>
            <a:off x="3807747" y="5304802"/>
            <a:ext cx="788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In-stream Ads, Out-stream Ads, VAST</a:t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g33a2cc77660_0_228"/>
          <p:cNvSpPr txBox="1"/>
          <p:nvPr/>
        </p:nvSpPr>
        <p:spPr>
          <a:xfrm>
            <a:off x="3810770" y="5499699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DOOH, Voice, CTV</a:t>
            </a:r>
            <a:endParaRPr b="1" sz="12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g33a2cc77660_0_228"/>
          <p:cNvSpPr txBox="1"/>
          <p:nvPr/>
        </p:nvSpPr>
        <p:spPr>
          <a:xfrm>
            <a:off x="3807747" y="5706187"/>
            <a:ext cx="4892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Dynamic Signage, Data feed ads, DAAST, Native Audio, recorded audio, In-stream Video, Home screen placement ads</a:t>
            </a:r>
            <a:endParaRPr sz="1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4" name="Google Shape;564;g33a2cc77660_0_228"/>
          <p:cNvSpPr txBox="1"/>
          <p:nvPr/>
        </p:nvSpPr>
        <p:spPr>
          <a:xfrm>
            <a:off x="3175971" y="6265749"/>
            <a:ext cx="20541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lang="en-US" sz="1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Localization</a:t>
            </a:r>
            <a:endParaRPr sz="4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5" name="Google Shape;565;g33a2cc77660_0_228"/>
          <p:cNvSpPr txBox="1"/>
          <p:nvPr/>
        </p:nvSpPr>
        <p:spPr>
          <a:xfrm>
            <a:off x="3593054" y="6458544"/>
            <a:ext cx="1218609" cy="180326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  Business Day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g33a2cc77660_0_228"/>
          <p:cNvSpPr txBox="1"/>
          <p:nvPr/>
        </p:nvSpPr>
        <p:spPr>
          <a:xfrm>
            <a:off x="5192041" y="6257165"/>
            <a:ext cx="20541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lang="en-US" sz="1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Video Assets</a:t>
            </a:r>
            <a:endParaRPr sz="4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7" name="Google Shape;567;g33a2cc77660_0_228"/>
          <p:cNvSpPr txBox="1"/>
          <p:nvPr/>
        </p:nvSpPr>
        <p:spPr>
          <a:xfrm>
            <a:off x="5511117" y="6449952"/>
            <a:ext cx="1344563" cy="180326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  Business Days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8" name="Google Shape;568;g33a2cc77660_0_228"/>
          <p:cNvSpPr txBox="1"/>
          <p:nvPr/>
        </p:nvSpPr>
        <p:spPr>
          <a:xfrm>
            <a:off x="7198782" y="6257165"/>
            <a:ext cx="20541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lang="en-US" sz="1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Playable / Microsites</a:t>
            </a:r>
            <a:endParaRPr sz="4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9" name="Google Shape;569;g33a2cc77660_0_228"/>
          <p:cNvSpPr txBox="1"/>
          <p:nvPr/>
        </p:nvSpPr>
        <p:spPr>
          <a:xfrm>
            <a:off x="7312184" y="6449953"/>
            <a:ext cx="1827065" cy="180326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7 - 10  Business Days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g33a2cc77660_0_228"/>
          <p:cNvSpPr txBox="1"/>
          <p:nvPr/>
        </p:nvSpPr>
        <p:spPr>
          <a:xfrm>
            <a:off x="9187625" y="6260253"/>
            <a:ext cx="20541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50" lIns="11550" spcFirstLastPara="1" rIns="11550" wrap="square" tIns="11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5"/>
              </a:buClr>
              <a:buSzPts val="500"/>
              <a:buFont typeface="Barlow SemiBold"/>
              <a:buNone/>
            </a:pPr>
            <a:r>
              <a:rPr b="1" lang="en-US" sz="11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Iterations</a:t>
            </a:r>
            <a:endParaRPr sz="4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g33a2cc77660_0_228"/>
          <p:cNvSpPr txBox="1"/>
          <p:nvPr/>
        </p:nvSpPr>
        <p:spPr>
          <a:xfrm>
            <a:off x="9632673" y="6453047"/>
            <a:ext cx="1218609" cy="180326"/>
          </a:xfrm>
          <a:prstGeom prst="rect">
            <a:avLst/>
          </a:prstGeom>
          <a:noFill/>
          <a:ln>
            <a:noFill/>
          </a:ln>
        </p:spPr>
        <p:txBody>
          <a:bodyPr anchorCtr="0" anchor="t" bIns="55450" lIns="55450" spcFirstLastPara="1" rIns="55450" wrap="square" tIns="55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Unlimited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2" name="Google Shape;572;g33a2cc77660_0_228"/>
          <p:cNvCxnSpPr/>
          <p:nvPr/>
        </p:nvCxnSpPr>
        <p:spPr>
          <a:xfrm>
            <a:off x="3602750" y="2874154"/>
            <a:ext cx="8390501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73" name="Google Shape;573;g33a2cc77660_0_228">
            <a:hlinkClick r:id="rId6"/>
          </p:cNvPr>
          <p:cNvSpPr txBox="1"/>
          <p:nvPr/>
        </p:nvSpPr>
        <p:spPr>
          <a:xfrm>
            <a:off x="9635301" y="4770787"/>
            <a:ext cx="2196300" cy="323100"/>
          </a:xfrm>
          <a:prstGeom prst="rect">
            <a:avLst/>
          </a:prstGeom>
          <a:solidFill>
            <a:srgbClr val="FE5E00"/>
          </a:solidFill>
          <a:ln cap="flat" cmpd="sng" w="9525">
            <a:solidFill>
              <a:srgbClr val="F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https://iopexcreatives.pages.dev/</a:t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4" name="Google Shape;574;g33a2cc77660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2086" y="5161778"/>
            <a:ext cx="1542638" cy="91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g33a2cc77660_0_228"/>
          <p:cNvCxnSpPr/>
          <p:nvPr/>
        </p:nvCxnSpPr>
        <p:spPr>
          <a:xfrm>
            <a:off x="9484415" y="4556301"/>
            <a:ext cx="0" cy="1533775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g33a2cc77660_0_228"/>
          <p:cNvSpPr txBox="1"/>
          <p:nvPr/>
        </p:nvSpPr>
        <p:spPr>
          <a:xfrm>
            <a:off x="9959633" y="4437884"/>
            <a:ext cx="15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25" lIns="121925" spcFirstLastPara="1" rIns="121925" wrap="square" tIns="12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Sample Portfolio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3218d75d89_0_65"/>
          <p:cNvSpPr txBox="1"/>
          <p:nvPr>
            <p:ph type="title"/>
          </p:nvPr>
        </p:nvSpPr>
        <p:spPr>
          <a:xfrm>
            <a:off x="838200" y="591050"/>
            <a:ext cx="11199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>
                <a:solidFill>
                  <a:srgbClr val="FE5E00"/>
                </a:solidFill>
                <a:latin typeface="Inter"/>
                <a:ea typeface="Inter"/>
                <a:cs typeface="Inter"/>
                <a:sym typeface="Inter"/>
              </a:rPr>
              <a:t>Managed Services - Platform &amp; Skills Expertise</a:t>
            </a:r>
            <a:endParaRPr sz="3900">
              <a:solidFill>
                <a:srgbClr val="FE5E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g33218d75d89_0_65"/>
          <p:cNvSpPr/>
          <p:nvPr/>
        </p:nvSpPr>
        <p:spPr>
          <a:xfrm>
            <a:off x="0" y="1"/>
            <a:ext cx="254700" cy="149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4" name="Google Shape;584;g33218d75d89_0_65"/>
          <p:cNvSpPr/>
          <p:nvPr/>
        </p:nvSpPr>
        <p:spPr>
          <a:xfrm>
            <a:off x="638800" y="1420675"/>
            <a:ext cx="3525300" cy="4389000"/>
          </a:xfrm>
          <a:prstGeom prst="roundRect">
            <a:avLst>
              <a:gd fmla="val 5811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g33218d75d89_0_65"/>
          <p:cNvSpPr/>
          <p:nvPr/>
        </p:nvSpPr>
        <p:spPr>
          <a:xfrm>
            <a:off x="4433355" y="1420675"/>
            <a:ext cx="3525300" cy="4389000"/>
          </a:xfrm>
          <a:prstGeom prst="roundRect">
            <a:avLst>
              <a:gd fmla="val 5811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g33218d75d89_0_65"/>
          <p:cNvSpPr/>
          <p:nvPr/>
        </p:nvSpPr>
        <p:spPr>
          <a:xfrm>
            <a:off x="8227922" y="1420675"/>
            <a:ext cx="3525300" cy="4389000"/>
          </a:xfrm>
          <a:prstGeom prst="roundRect">
            <a:avLst>
              <a:gd fmla="val 5811" name="adj"/>
            </a:avLst>
          </a:prstGeom>
          <a:solidFill>
            <a:srgbClr val="FFFFFF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g33218d75d89_0_65"/>
          <p:cNvSpPr/>
          <p:nvPr/>
        </p:nvSpPr>
        <p:spPr>
          <a:xfrm>
            <a:off x="638808" y="1405832"/>
            <a:ext cx="3525300" cy="321300"/>
          </a:xfrm>
          <a:prstGeom prst="roundRect">
            <a:avLst>
              <a:gd fmla="val 5811" name="adj"/>
            </a:avLst>
          </a:prstGeom>
          <a:solidFill>
            <a:srgbClr val="585A5C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Retail Media</a:t>
            </a:r>
            <a:endParaRPr b="1" i="0" sz="1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8" name="Google Shape;588;g33218d75d89_0_65"/>
          <p:cNvSpPr/>
          <p:nvPr/>
        </p:nvSpPr>
        <p:spPr>
          <a:xfrm>
            <a:off x="4431655" y="1405832"/>
            <a:ext cx="3525300" cy="321300"/>
          </a:xfrm>
          <a:prstGeom prst="roundRect">
            <a:avLst>
              <a:gd fmla="val 5811" name="adj"/>
            </a:avLst>
          </a:prstGeom>
          <a:solidFill>
            <a:srgbClr val="FE5E00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SSP / DSP</a:t>
            </a:r>
            <a:endParaRPr i="0" sz="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9" name="Google Shape;589;g33218d75d89_0_65"/>
          <p:cNvSpPr/>
          <p:nvPr/>
        </p:nvSpPr>
        <p:spPr>
          <a:xfrm>
            <a:off x="8227925" y="1405832"/>
            <a:ext cx="3525300" cy="321300"/>
          </a:xfrm>
          <a:prstGeom prst="roundRect">
            <a:avLst>
              <a:gd fmla="val 5811" name="adj"/>
            </a:avLst>
          </a:prstGeom>
          <a:solidFill>
            <a:srgbClr val="585A5C"/>
          </a:solidFill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  <p:txBody>
          <a:bodyPr anchorCtr="0" anchor="ctr" bIns="27700" lIns="55425" spcFirstLastPara="1" rIns="55425" wrap="square" tIns="27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Systems</a:t>
            </a:r>
            <a:endParaRPr i="0" sz="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0" name="Google Shape;590;g33218d75d8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493" y="4971933"/>
            <a:ext cx="1711175" cy="36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3218d75d89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5163" y="1953272"/>
            <a:ext cx="773437" cy="38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3218d75d89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63544" y="2144749"/>
            <a:ext cx="1132922" cy="18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3218d75d89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6283" y="2146928"/>
            <a:ext cx="893479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3218d75d89_0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2350" y="2664044"/>
            <a:ext cx="636287" cy="44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33218d75d89_0_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57594" y="5443523"/>
            <a:ext cx="1118085" cy="34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3218d75d89_0_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24582" y="4603810"/>
            <a:ext cx="697825" cy="2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3218d75d89_0_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36966" y="3905727"/>
            <a:ext cx="697663" cy="3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3218d75d89_0_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74838" y="3978306"/>
            <a:ext cx="780290" cy="25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3218d75d89_0_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85778" y="4522731"/>
            <a:ext cx="893261" cy="23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33218d75d89_0_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06762" y="3730886"/>
            <a:ext cx="607484" cy="589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ira tickets logo" id="601" name="Google Shape;601;g33218d75d89_0_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68422" y="3342561"/>
            <a:ext cx="523890" cy="261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rvicenow logo" id="602" name="Google Shape;602;g33218d75d89_0_65"/>
          <p:cNvPicPr preferRelativeResize="0"/>
          <p:nvPr/>
        </p:nvPicPr>
        <p:blipFill rotWithShape="1">
          <a:blip r:embed="rId15">
            <a:alphaModFix/>
          </a:blip>
          <a:srcRect b="39512" l="1796" r="1068" t="36800"/>
          <a:stretch/>
        </p:blipFill>
        <p:spPr>
          <a:xfrm>
            <a:off x="9400102" y="2777846"/>
            <a:ext cx="983844" cy="1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33218d75d89_0_6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78768" y="5495965"/>
            <a:ext cx="1840911" cy="257733"/>
          </a:xfrm>
          <a:prstGeom prst="rect">
            <a:avLst/>
          </a:prstGeom>
          <a:noFill/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</p:pic>
      <p:pic>
        <p:nvPicPr>
          <p:cNvPr id="604" name="Google Shape;604;g33218d75d89_0_6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01884" y="4130386"/>
            <a:ext cx="1132925" cy="258303"/>
          </a:xfrm>
          <a:prstGeom prst="rect">
            <a:avLst/>
          </a:prstGeom>
          <a:noFill/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</p:pic>
      <p:pic>
        <p:nvPicPr>
          <p:cNvPr id="605" name="Google Shape;605;g33218d75d89_0_6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19091" y="3495896"/>
            <a:ext cx="1039560" cy="268057"/>
          </a:xfrm>
          <a:prstGeom prst="rect">
            <a:avLst/>
          </a:prstGeom>
          <a:noFill/>
          <a:ln>
            <a:noFill/>
          </a:ln>
          <a:effectLst>
            <a:outerShdw blurRad="381000" rotWithShape="0" algn="ctr" dir="5400000" dist="76200">
              <a:srgbClr val="000000">
                <a:alpha val="14120"/>
              </a:srgbClr>
            </a:outerShdw>
          </a:effectLst>
        </p:spPr>
      </p:pic>
      <p:pic>
        <p:nvPicPr>
          <p:cNvPr id="606" name="Google Shape;606;g33218d75d89_0_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26069" y="1797127"/>
            <a:ext cx="1407285" cy="58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3218d75d89_0_6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56420" y="3353619"/>
            <a:ext cx="749204" cy="49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3218d75d89_0_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92130" y="4406636"/>
            <a:ext cx="1118094" cy="42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3218d75d89_0_65"/>
          <p:cNvPicPr preferRelativeResize="0"/>
          <p:nvPr/>
        </p:nvPicPr>
        <p:blipFill rotWithShape="1">
          <a:blip r:embed="rId22">
            <a:alphaModFix/>
          </a:blip>
          <a:srcRect b="31778" l="13396" r="13637" t="28218"/>
          <a:stretch/>
        </p:blipFill>
        <p:spPr>
          <a:xfrm>
            <a:off x="8392589" y="4973138"/>
            <a:ext cx="893474" cy="3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3218d75d89_0_6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723973" y="1877650"/>
            <a:ext cx="2943314" cy="42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3218d75d89_0_6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730874" y="2304346"/>
            <a:ext cx="2911205" cy="42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3218d75d89_0_65"/>
          <p:cNvPicPr preferRelativeResize="0"/>
          <p:nvPr/>
        </p:nvPicPr>
        <p:blipFill rotWithShape="1">
          <a:blip r:embed="rId25">
            <a:alphaModFix/>
          </a:blip>
          <a:srcRect b="0" l="2362" r="0" t="0"/>
          <a:stretch/>
        </p:blipFill>
        <p:spPr>
          <a:xfrm>
            <a:off x="4533030" y="2805300"/>
            <a:ext cx="2466820" cy="37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3218d75d89_0_6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84395" y="2857272"/>
            <a:ext cx="842869" cy="2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3218d75d89_0_6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66795" y="3167106"/>
            <a:ext cx="2868393" cy="3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3218d75d89_0_6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704951" y="3613433"/>
            <a:ext cx="1830207" cy="3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3218d75d89_0_6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776481" y="3679425"/>
            <a:ext cx="899049" cy="32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3218d75d89_0_6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1888" y="4051970"/>
            <a:ext cx="1840909" cy="38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3218d75d89_0_6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727154" y="4108291"/>
            <a:ext cx="973969" cy="3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3218d75d89_0_6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747140" y="4565447"/>
            <a:ext cx="1830207" cy="37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3218d75d89_0_6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727154" y="4569268"/>
            <a:ext cx="749207" cy="32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3218d75d89_0_6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616918" y="5340653"/>
            <a:ext cx="3157373" cy="40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3218d75d89_0_6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50737" y="4954961"/>
            <a:ext cx="2889799" cy="32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3218d75d89_0_6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0531467" y="2785428"/>
            <a:ext cx="1039396" cy="20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33218d75d89_0_6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17951" y="4250754"/>
            <a:ext cx="1241630" cy="3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33218d75d89_0_6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932116" y="1898994"/>
            <a:ext cx="1261837" cy="4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3218d75d89_0_6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942222" y="2569721"/>
            <a:ext cx="1241631" cy="65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3218d75d89_0_6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419251" y="2593693"/>
            <a:ext cx="1407283" cy="45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3218d75d89_0_6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9495353" y="4940800"/>
            <a:ext cx="2047460" cy="3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3218d75d89_0_6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9439851" y="3248801"/>
            <a:ext cx="780293" cy="43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33218d75d89_0_6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10667669" y="3253196"/>
            <a:ext cx="636298" cy="3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3218d75d89_0_65"/>
          <p:cNvSpPr txBox="1"/>
          <p:nvPr/>
        </p:nvSpPr>
        <p:spPr>
          <a:xfrm>
            <a:off x="554246" y="5937294"/>
            <a:ext cx="11199300" cy="716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EEEEE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Business Consultants | Tech Consultant | 1st Data Specialist | CDP/CMP Specialist | Ad Stack Engineers | UX Consultants Campaign Managers | Ad Trafficker | Data Analyst | Insights Analyst | TechOps Engineer | Billing Specialist </a:t>
            </a:r>
            <a:endParaRPr sz="1300">
              <a:solidFill>
                <a:srgbClr val="D8D8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2" name="Google Shape;632;g33218d75d89_0_6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419246" y="4679007"/>
            <a:ext cx="1407286" cy="1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cial Slides">
  <a:themeElements>
    <a:clrScheme name="iOPEX Color Palette">
      <a:dk1>
        <a:srgbClr val="000000"/>
      </a:dk1>
      <a:lt1>
        <a:srgbClr val="FFFFFF"/>
      </a:lt1>
      <a:dk2>
        <a:srgbClr val="212124"/>
      </a:dk2>
      <a:lt2>
        <a:srgbClr val="E7E6E6"/>
      </a:lt2>
      <a:accent1>
        <a:srgbClr val="FE5900"/>
      </a:accent1>
      <a:accent2>
        <a:srgbClr val="F0E5D6"/>
      </a:accent2>
      <a:accent3>
        <a:srgbClr val="6B8271"/>
      </a:accent3>
      <a:accent4>
        <a:srgbClr val="D8FFBF"/>
      </a:accent4>
      <a:accent5>
        <a:srgbClr val="FFFFFF"/>
      </a:accent5>
      <a:accent6>
        <a:srgbClr val="FFFFFF"/>
      </a:accent6>
      <a:hlink>
        <a:srgbClr val="45B0E1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PEX Technologies">
  <a:themeElements>
    <a:clrScheme name="iOPEX Color Palette">
      <a:dk1>
        <a:srgbClr val="000000"/>
      </a:dk1>
      <a:lt1>
        <a:srgbClr val="FFFFFF"/>
      </a:lt1>
      <a:dk2>
        <a:srgbClr val="212124"/>
      </a:dk2>
      <a:lt2>
        <a:srgbClr val="E7E6E6"/>
      </a:lt2>
      <a:accent1>
        <a:srgbClr val="FE5900"/>
      </a:accent1>
      <a:accent2>
        <a:srgbClr val="F0E5D6"/>
      </a:accent2>
      <a:accent3>
        <a:srgbClr val="6B8271"/>
      </a:accent3>
      <a:accent4>
        <a:srgbClr val="D8FFBF"/>
      </a:accent4>
      <a:accent5>
        <a:srgbClr val="FFFFFF"/>
      </a:accent5>
      <a:accent6>
        <a:srgbClr val="FFFFFF"/>
      </a:accent6>
      <a:hlink>
        <a:srgbClr val="45B0E1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2025-01-15T10:39:40Z</dcterms:created>
  <dc:creator>Irene Karotsi</dc:creator>
</cp:coreProperties>
</file>